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4" r:id="rId9"/>
    <p:sldId id="263" r:id="rId10"/>
    <p:sldId id="265" r:id="rId11"/>
    <p:sldId id="266" r:id="rId12"/>
    <p:sldId id="268" r:id="rId13"/>
    <p:sldId id="270" r:id="rId14"/>
    <p:sldId id="271" r:id="rId15"/>
    <p:sldId id="272" r:id="rId16"/>
    <p:sldId id="273" r:id="rId17"/>
    <p:sldId id="274" r:id="rId18"/>
    <p:sldId id="269" r:id="rId19"/>
    <p:sldId id="267"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283" autoAdjust="0"/>
  </p:normalViewPr>
  <p:slideViewPr>
    <p:cSldViewPr>
      <p:cViewPr varScale="1">
        <p:scale>
          <a:sx n="73" d="100"/>
          <a:sy n="73" d="100"/>
        </p:scale>
        <p:origin x="-12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748008F-6F9E-4F84-B79F-AF6D2BDA1EDC}" type="datetimeFigureOut">
              <a:rPr lang="es-SV" smtClean="0"/>
              <a:pPr/>
              <a:t>13/07/2014</a:t>
            </a:fld>
            <a:endParaRPr lang="es-SV"/>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SV"/>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24510A5D-B8D3-42AB-A010-E8F3D7C19A8D}" type="slidenum">
              <a:rPr lang="es-SV" smtClean="0"/>
              <a:pPr/>
              <a:t>‹Nº›</a:t>
            </a:fld>
            <a:endParaRPr lang="es-SV"/>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748008F-6F9E-4F84-B79F-AF6D2BDA1EDC}" type="datetimeFigureOut">
              <a:rPr lang="es-SV" smtClean="0"/>
              <a:pPr/>
              <a:t>13/07/2014</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24510A5D-B8D3-42AB-A010-E8F3D7C19A8D}"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C748008F-6F9E-4F84-B79F-AF6D2BDA1EDC}" type="datetimeFigureOut">
              <a:rPr lang="es-SV" smtClean="0"/>
              <a:pPr/>
              <a:t>13/07/2014</a:t>
            </a:fld>
            <a:endParaRPr lang="es-SV"/>
          </a:p>
        </p:txBody>
      </p:sp>
      <p:sp>
        <p:nvSpPr>
          <p:cNvPr id="5" name="4 Marcador de pie de página"/>
          <p:cNvSpPr>
            <a:spLocks noGrp="1"/>
          </p:cNvSpPr>
          <p:nvPr>
            <p:ph type="ftr" sz="quarter" idx="11"/>
          </p:nvPr>
        </p:nvSpPr>
        <p:spPr>
          <a:xfrm>
            <a:off x="457201" y="6248207"/>
            <a:ext cx="5573483" cy="365125"/>
          </a:xfrm>
        </p:spPr>
        <p:txBody>
          <a:bodyPr/>
          <a:lstStyle/>
          <a:p>
            <a:endParaRPr lang="es-SV"/>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24510A5D-B8D3-42AB-A010-E8F3D7C19A8D}" type="slidenum">
              <a:rPr lang="es-SV" smtClean="0"/>
              <a:pPr/>
              <a:t>‹Nº›</a:t>
            </a:fld>
            <a:endParaRPr lang="es-SV"/>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C748008F-6F9E-4F84-B79F-AF6D2BDA1EDC}" type="datetimeFigureOut">
              <a:rPr lang="es-SV" smtClean="0"/>
              <a:pPr/>
              <a:t>13/07/2014</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24510A5D-B8D3-42AB-A010-E8F3D7C19A8D}" type="slidenum">
              <a:rPr lang="es-SV" smtClean="0"/>
              <a:pPr/>
              <a:t>‹Nº›</a:t>
            </a:fld>
            <a:endParaRPr lang="es-SV"/>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C748008F-6F9E-4F84-B79F-AF6D2BDA1EDC}" type="datetimeFigureOut">
              <a:rPr lang="es-SV" smtClean="0"/>
              <a:pPr/>
              <a:t>13/07/2014</a:t>
            </a:fld>
            <a:endParaRPr lang="es-SV"/>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4510A5D-B8D3-42AB-A010-E8F3D7C19A8D}" type="slidenum">
              <a:rPr lang="es-SV" smtClean="0"/>
              <a:pPr/>
              <a:t>‹Nº›</a:t>
            </a:fld>
            <a:endParaRPr lang="es-SV"/>
          </a:p>
        </p:txBody>
      </p:sp>
      <p:sp>
        <p:nvSpPr>
          <p:cNvPr id="14" name="13 Marcador de pie de página"/>
          <p:cNvSpPr>
            <a:spLocks noGrp="1"/>
          </p:cNvSpPr>
          <p:nvPr>
            <p:ph type="ftr" sz="quarter" idx="12"/>
          </p:nvPr>
        </p:nvSpPr>
        <p:spPr/>
        <p:txBody>
          <a:bodyPr/>
          <a:lstStyle/>
          <a:p>
            <a:endParaRPr lang="es-SV"/>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C748008F-6F9E-4F84-B79F-AF6D2BDA1EDC}" type="datetimeFigureOut">
              <a:rPr lang="es-SV" smtClean="0"/>
              <a:pPr/>
              <a:t>13/07/2014</a:t>
            </a:fld>
            <a:endParaRPr lang="es-SV"/>
          </a:p>
        </p:txBody>
      </p:sp>
      <p:sp>
        <p:nvSpPr>
          <p:cNvPr id="10" name="9 Marcador de número de diapositiva"/>
          <p:cNvSpPr>
            <a:spLocks noGrp="1"/>
          </p:cNvSpPr>
          <p:nvPr>
            <p:ph type="sldNum" sz="quarter" idx="16"/>
          </p:nvPr>
        </p:nvSpPr>
        <p:spPr/>
        <p:txBody>
          <a:bodyPr rtlCol="0"/>
          <a:lstStyle/>
          <a:p>
            <a:fld id="{24510A5D-B8D3-42AB-A010-E8F3D7C19A8D}" type="slidenum">
              <a:rPr lang="es-SV" smtClean="0"/>
              <a:pPr/>
              <a:t>‹Nº›</a:t>
            </a:fld>
            <a:endParaRPr lang="es-SV"/>
          </a:p>
        </p:txBody>
      </p:sp>
      <p:sp>
        <p:nvSpPr>
          <p:cNvPr id="12" name="11 Marcador de pie de página"/>
          <p:cNvSpPr>
            <a:spLocks noGrp="1"/>
          </p:cNvSpPr>
          <p:nvPr>
            <p:ph type="ftr" sz="quarter" idx="17"/>
          </p:nvPr>
        </p:nvSpPr>
        <p:spPr/>
        <p:txBody>
          <a:bodyPr rtlCol="0"/>
          <a:lstStyle/>
          <a:p>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C748008F-6F9E-4F84-B79F-AF6D2BDA1EDC}" type="datetimeFigureOut">
              <a:rPr lang="es-SV" smtClean="0"/>
              <a:pPr/>
              <a:t>13/07/2014</a:t>
            </a:fld>
            <a:endParaRPr lang="es-SV"/>
          </a:p>
        </p:txBody>
      </p:sp>
      <p:sp>
        <p:nvSpPr>
          <p:cNvPr id="12" name="11 Marcador de número de diapositiva"/>
          <p:cNvSpPr>
            <a:spLocks noGrp="1"/>
          </p:cNvSpPr>
          <p:nvPr>
            <p:ph type="sldNum" sz="quarter" idx="16"/>
          </p:nvPr>
        </p:nvSpPr>
        <p:spPr/>
        <p:txBody>
          <a:bodyPr rtlCol="0"/>
          <a:lstStyle/>
          <a:p>
            <a:fld id="{24510A5D-B8D3-42AB-A010-E8F3D7C19A8D}" type="slidenum">
              <a:rPr lang="es-SV" smtClean="0"/>
              <a:pPr/>
              <a:t>‹Nº›</a:t>
            </a:fld>
            <a:endParaRPr lang="es-SV"/>
          </a:p>
        </p:txBody>
      </p:sp>
      <p:sp>
        <p:nvSpPr>
          <p:cNvPr id="14" name="13 Marcador de pie de página"/>
          <p:cNvSpPr>
            <a:spLocks noGrp="1"/>
          </p:cNvSpPr>
          <p:nvPr>
            <p:ph type="ftr" sz="quarter" idx="17"/>
          </p:nvPr>
        </p:nvSpPr>
        <p:spPr/>
        <p:txBody>
          <a:bodyPr rtlCol="0"/>
          <a:lstStyle/>
          <a:p>
            <a:endParaRPr lang="es-SV"/>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748008F-6F9E-4F84-B79F-AF6D2BDA1EDC}" type="datetimeFigureOut">
              <a:rPr lang="es-SV" smtClean="0"/>
              <a:pPr/>
              <a:t>13/07/2014</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24510A5D-B8D3-42AB-A010-E8F3D7C19A8D}"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748008F-6F9E-4F84-B79F-AF6D2BDA1EDC}" type="datetimeFigureOut">
              <a:rPr lang="es-SV" smtClean="0"/>
              <a:pPr/>
              <a:t>13/07/2014</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24510A5D-B8D3-42AB-A010-E8F3D7C19A8D}"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C748008F-6F9E-4F84-B79F-AF6D2BDA1EDC}" type="datetimeFigureOut">
              <a:rPr lang="es-SV" smtClean="0"/>
              <a:pPr/>
              <a:t>13/07/2014</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24510A5D-B8D3-42AB-A010-E8F3D7C19A8D}" type="slidenum">
              <a:rPr lang="es-SV" smtClean="0"/>
              <a:pPr/>
              <a:t>‹Nº›</a:t>
            </a:fld>
            <a:endParaRPr lang="es-SV"/>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C748008F-6F9E-4F84-B79F-AF6D2BDA1EDC}" type="datetimeFigureOut">
              <a:rPr lang="es-SV" smtClean="0"/>
              <a:pPr/>
              <a:t>13/07/2014</a:t>
            </a:fld>
            <a:endParaRPr lang="es-SV"/>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24510A5D-B8D3-42AB-A010-E8F3D7C19A8D}" type="slidenum">
              <a:rPr lang="es-SV" smtClean="0"/>
              <a:pPr/>
              <a:t>‹Nº›</a:t>
            </a:fld>
            <a:endParaRPr lang="es-SV"/>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SV"/>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748008F-6F9E-4F84-B79F-AF6D2BDA1EDC}" type="datetimeFigureOut">
              <a:rPr lang="es-SV" smtClean="0"/>
              <a:pPr/>
              <a:t>13/07/2014</a:t>
            </a:fld>
            <a:endParaRPr lang="es-SV"/>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SV"/>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4510A5D-B8D3-42AB-A010-E8F3D7C19A8D}"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file:///C:\Users\MIGUEL\Desktop\unidad%209%20celula\Animaci&#243;n%20Fotosintesis%20en%203D%20traducida%20al%20espa&#241;ol.wmv"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file:///C:\Users\MIGUEL\Desktop\unidad%209%20celula\Respiraci&#243;n%20celular%20en%203d%20animaci&#243;n.wmv"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362200" y="3688432"/>
            <a:ext cx="6477000" cy="1828800"/>
          </a:xfrm>
        </p:spPr>
        <p:txBody>
          <a:bodyPr>
            <a:normAutofit/>
          </a:bodyPr>
          <a:lstStyle/>
          <a:p>
            <a:pPr algn="r"/>
            <a:r>
              <a:rPr lang="es-SV" dirty="0" smtClean="0"/>
              <a:t>LA CÉLULA </a:t>
            </a:r>
            <a:br>
              <a:rPr lang="es-SV" dirty="0" smtClean="0"/>
            </a:br>
            <a:endParaRPr lang="es-SV" dirty="0"/>
          </a:p>
        </p:txBody>
      </p:sp>
      <p:sp>
        <p:nvSpPr>
          <p:cNvPr id="3" name="2 Subtítulo"/>
          <p:cNvSpPr>
            <a:spLocks noGrp="1"/>
          </p:cNvSpPr>
          <p:nvPr>
            <p:ph type="subTitle" idx="1"/>
          </p:nvPr>
        </p:nvSpPr>
        <p:spPr/>
        <p:txBody>
          <a:bodyPr/>
          <a:lstStyle/>
          <a:p>
            <a:r>
              <a:rPr lang="es-SV" dirty="0" smtClean="0"/>
              <a:t>Prof. José Miguel Molina</a:t>
            </a:r>
            <a:endParaRPr lang="es-SV" dirty="0"/>
          </a:p>
        </p:txBody>
      </p:sp>
      <p:sp>
        <p:nvSpPr>
          <p:cNvPr id="6" name="2 Subtítulo"/>
          <p:cNvSpPr txBox="1">
            <a:spLocks/>
          </p:cNvSpPr>
          <p:nvPr/>
        </p:nvSpPr>
        <p:spPr>
          <a:xfrm>
            <a:off x="539552" y="764704"/>
            <a:ext cx="3528392" cy="3096344"/>
          </a:xfrm>
          <a:prstGeom prst="rect">
            <a:avLst/>
          </a:prstGeom>
        </p:spPr>
        <p:txBody>
          <a:bodyPr vert="horz" anchor="ctr">
            <a:noAutofit/>
          </a:bodyPr>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s-SV" sz="6000" b="0" i="0" u="none" strike="noStrike" kern="1200" cap="none" spc="0" normalizeH="0" baseline="0" noProof="0" dirty="0" smtClean="0">
                <a:ln>
                  <a:noFill/>
                </a:ln>
                <a:solidFill>
                  <a:srgbClr val="FFFFFF"/>
                </a:solidFill>
                <a:effectLst/>
                <a:uLnTx/>
                <a:uFillTx/>
                <a:latin typeface="+mn-lt"/>
                <a:ea typeface="+mn-ea"/>
                <a:cs typeface="+mn-cs"/>
              </a:rPr>
              <a:t>9ª UNIDAD</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lang="es-SV" sz="6000" dirty="0" smtClean="0">
                <a:solidFill>
                  <a:srgbClr val="FFFFFF"/>
                </a:solidFill>
              </a:rPr>
              <a:t>Julio 2014</a:t>
            </a:r>
            <a:endParaRPr kumimoji="0" lang="es-SV" sz="6000" b="0" i="0" u="none" strike="noStrike" kern="1200" cap="none" spc="0" normalizeH="0" baseline="0" noProof="0" dirty="0">
              <a:ln>
                <a:noFill/>
              </a:ln>
              <a:solidFill>
                <a:srgbClr val="FFFFFF"/>
              </a:solidFill>
              <a:effectLst/>
              <a:uLnTx/>
              <a:uFillTx/>
              <a:latin typeface="+mn-lt"/>
              <a:ea typeface="+mn-ea"/>
              <a:cs typeface="+mn-cs"/>
            </a:endParaRPr>
          </a:p>
        </p:txBody>
      </p:sp>
      <p:sp>
        <p:nvSpPr>
          <p:cNvPr id="7" name="2 Subtítulo"/>
          <p:cNvSpPr txBox="1">
            <a:spLocks/>
          </p:cNvSpPr>
          <p:nvPr/>
        </p:nvSpPr>
        <p:spPr>
          <a:xfrm>
            <a:off x="179512" y="6021288"/>
            <a:ext cx="2088232" cy="685800"/>
          </a:xfrm>
          <a:prstGeom prst="rect">
            <a:avLst/>
          </a:prstGeom>
        </p:spPr>
        <p:txBody>
          <a:bodyPr vert="horz" anchor="ctr">
            <a:normAutofit/>
          </a:bodyPr>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s-SV" sz="3600" b="0" i="0" u="none" strike="noStrike" kern="1200" cap="none" spc="0" normalizeH="0" baseline="0" noProof="0" dirty="0" smtClean="0">
                <a:ln>
                  <a:noFill/>
                </a:ln>
                <a:solidFill>
                  <a:srgbClr val="FFFFFF"/>
                </a:solidFill>
                <a:effectLst/>
                <a:uLnTx/>
                <a:uFillTx/>
                <a:latin typeface="+mn-lt"/>
                <a:ea typeface="+mn-ea"/>
                <a:cs typeface="+mn-cs"/>
              </a:rPr>
              <a:t>CESF</a:t>
            </a:r>
            <a:endParaRPr kumimoji="0" lang="es-SV" sz="3600" b="0" i="0" u="none" strike="noStrike" kern="1200" cap="none" spc="0" normalizeH="0" baseline="0" noProof="0" dirty="0">
              <a:ln>
                <a:noFill/>
              </a:ln>
              <a:solidFill>
                <a:srgbClr val="FFFFFF"/>
              </a:solidFill>
              <a:effectLst/>
              <a:uLnTx/>
              <a:uFillTx/>
              <a:latin typeface="+mn-lt"/>
              <a:ea typeface="+mn-ea"/>
              <a:cs typeface="+mn-cs"/>
            </a:endParaRPr>
          </a:p>
        </p:txBody>
      </p:sp>
      <p:sp>
        <p:nvSpPr>
          <p:cNvPr id="8" name="1 Título"/>
          <p:cNvSpPr txBox="1">
            <a:spLocks/>
          </p:cNvSpPr>
          <p:nvPr/>
        </p:nvSpPr>
        <p:spPr>
          <a:xfrm>
            <a:off x="3726904" y="4653136"/>
            <a:ext cx="5021560" cy="1184176"/>
          </a:xfrm>
          <a:prstGeom prst="rect">
            <a:avLst/>
          </a:prstGeom>
        </p:spPr>
        <p:txBody>
          <a:bodyPr vert="horz" anchor="b">
            <a:normAutofit fontScale="90000" lnSpcReduction="200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s-SV" sz="4400" b="1" i="0" u="none" strike="noStrike" kern="1200" cap="all" spc="0" normalizeH="0" baseline="0" noProof="0" dirty="0" smtClean="0">
                <a:ln>
                  <a:noFill/>
                </a:ln>
                <a:solidFill>
                  <a:schemeClr val="accent4">
                    <a:lumMod val="20000"/>
                    <a:lumOff val="80000"/>
                  </a:schemeClr>
                </a:solidFill>
                <a:effectLst/>
                <a:uLnTx/>
                <a:uFillTx/>
                <a:latin typeface="+mj-lt"/>
                <a:ea typeface="+mj-ea"/>
                <a:cs typeface="+mj-cs"/>
              </a:rPr>
              <a:t>CIENCIAS</a:t>
            </a:r>
            <a:r>
              <a:rPr kumimoji="0" lang="es-SV" sz="4400" b="1" i="0" u="none" strike="noStrike" kern="1200" cap="all" spc="0" normalizeH="0" noProof="0" dirty="0" smtClean="0">
                <a:ln>
                  <a:noFill/>
                </a:ln>
                <a:solidFill>
                  <a:schemeClr val="accent4">
                    <a:lumMod val="20000"/>
                    <a:lumOff val="80000"/>
                  </a:schemeClr>
                </a:solidFill>
                <a:effectLst/>
                <a:uLnTx/>
                <a:uFillTx/>
                <a:latin typeface="+mj-lt"/>
                <a:ea typeface="+mj-ea"/>
                <a:cs typeface="+mj-cs"/>
              </a:rPr>
              <a:t> NATURALES</a:t>
            </a:r>
            <a:endParaRPr kumimoji="0" lang="es-SV" sz="4400" b="1" i="0" u="none" strike="noStrike" kern="1200" cap="all" spc="0" normalizeH="0" baseline="0" noProof="0" dirty="0" smtClean="0">
              <a:ln>
                <a:noFill/>
              </a:ln>
              <a:solidFill>
                <a:schemeClr val="accent4">
                  <a:lumMod val="20000"/>
                  <a:lumOff val="80000"/>
                </a:schemeClr>
              </a:solidFill>
              <a:effectLst/>
              <a:uLnTx/>
              <a:uFillTx/>
              <a:latin typeface="+mj-lt"/>
              <a:ea typeface="+mj-ea"/>
              <a:cs typeface="+mj-cs"/>
            </a:endParaRPr>
          </a:p>
          <a:p>
            <a:pPr marL="0" marR="0" lvl="0" indent="0" algn="r" defTabSz="914400" rtl="0" eaLnBrk="1" fontAlgn="auto" latinLnBrk="0" hangingPunct="1">
              <a:lnSpc>
                <a:spcPct val="100000"/>
              </a:lnSpc>
              <a:spcBef>
                <a:spcPct val="0"/>
              </a:spcBef>
              <a:spcAft>
                <a:spcPts val="0"/>
              </a:spcAft>
              <a:buClrTx/>
              <a:buSzTx/>
              <a:buFontTx/>
              <a:buNone/>
              <a:tabLst/>
              <a:defRPr/>
            </a:pPr>
            <a:r>
              <a:rPr lang="es-SV" sz="4400" b="1" cap="all" dirty="0" smtClean="0">
                <a:solidFill>
                  <a:schemeClr val="accent4">
                    <a:lumMod val="20000"/>
                    <a:lumOff val="80000"/>
                  </a:schemeClr>
                </a:solidFill>
                <a:latin typeface="+mj-lt"/>
                <a:ea typeface="+mj-ea"/>
                <a:cs typeface="+mj-cs"/>
              </a:rPr>
              <a:t>Á</a:t>
            </a:r>
            <a:r>
              <a:rPr kumimoji="0" lang="es-SV" sz="4400" b="1" i="0" u="none" strike="noStrike" kern="1200" cap="all" spc="0" normalizeH="0" baseline="0" noProof="0" dirty="0" smtClean="0">
                <a:ln>
                  <a:noFill/>
                </a:ln>
                <a:solidFill>
                  <a:schemeClr val="accent4">
                    <a:lumMod val="20000"/>
                    <a:lumOff val="80000"/>
                  </a:schemeClr>
                </a:solidFill>
                <a:effectLst/>
                <a:uLnTx/>
                <a:uFillTx/>
                <a:latin typeface="+mj-lt"/>
                <a:ea typeface="+mj-ea"/>
                <a:cs typeface="+mj-cs"/>
              </a:rPr>
              <a:t>REA</a:t>
            </a:r>
            <a:r>
              <a:rPr kumimoji="0" lang="es-SV" sz="4400" b="1" i="0" u="none" strike="noStrike" kern="1200" cap="all" spc="0" normalizeH="0" noProof="0" dirty="0" smtClean="0">
                <a:ln>
                  <a:noFill/>
                </a:ln>
                <a:solidFill>
                  <a:schemeClr val="accent4">
                    <a:lumMod val="20000"/>
                    <a:lumOff val="80000"/>
                  </a:schemeClr>
                </a:solidFill>
                <a:effectLst/>
                <a:uLnTx/>
                <a:uFillTx/>
                <a:latin typeface="+mj-lt"/>
                <a:ea typeface="+mj-ea"/>
                <a:cs typeface="+mj-cs"/>
              </a:rPr>
              <a:t> BIOLOGÍA</a:t>
            </a:r>
            <a:endParaRPr kumimoji="0" lang="es-SV" sz="4400" b="0" i="0" u="none" strike="noStrike" kern="1200" cap="all" spc="0" normalizeH="0" baseline="0" noProof="0" dirty="0">
              <a:ln>
                <a:noFill/>
              </a:ln>
              <a:solidFill>
                <a:schemeClr val="accent4">
                  <a:lumMod val="20000"/>
                  <a:lumOff val="80000"/>
                </a:schemeClr>
              </a:solidFill>
              <a:effectLst/>
              <a:uLnTx/>
              <a:uFillTx/>
              <a:latin typeface="+mj-lt"/>
              <a:ea typeface="+mj-ea"/>
              <a:cs typeface="+mj-cs"/>
            </a:endParaRPr>
          </a:p>
        </p:txBody>
      </p:sp>
      <p:sp>
        <p:nvSpPr>
          <p:cNvPr id="9" name="2 Subtítulo"/>
          <p:cNvSpPr txBox="1">
            <a:spLocks/>
          </p:cNvSpPr>
          <p:nvPr/>
        </p:nvSpPr>
        <p:spPr>
          <a:xfrm>
            <a:off x="0" y="5301208"/>
            <a:ext cx="1619672" cy="685800"/>
          </a:xfrm>
          <a:prstGeom prst="rect">
            <a:avLst/>
          </a:prstGeom>
        </p:spPr>
        <p:txBody>
          <a:bodyPr vert="horz" anchor="ctr">
            <a:normAutofit fontScale="70000" lnSpcReduction="20000"/>
          </a:bodyPr>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s-SV" sz="3600" b="0" i="0" u="none" strike="noStrike" kern="1200" cap="none" spc="0" normalizeH="0" baseline="0" noProof="0" dirty="0" smtClean="0">
                <a:ln>
                  <a:noFill/>
                </a:ln>
                <a:solidFill>
                  <a:srgbClr val="FFFFFF"/>
                </a:solidFill>
                <a:effectLst/>
                <a:uLnTx/>
                <a:uFillTx/>
                <a:latin typeface="+mn-lt"/>
                <a:ea typeface="+mn-ea"/>
                <a:cs typeface="+mn-cs"/>
              </a:rPr>
              <a:t>Parte</a:t>
            </a:r>
            <a:r>
              <a:rPr kumimoji="0" lang="es-SV" sz="3600" b="0" i="0" u="none" strike="noStrike" kern="1200" cap="none" spc="0" normalizeH="0" noProof="0" dirty="0" smtClean="0">
                <a:ln>
                  <a:noFill/>
                </a:ln>
                <a:solidFill>
                  <a:srgbClr val="FFFFFF"/>
                </a:solidFill>
                <a:effectLst/>
                <a:uLnTx/>
                <a:uFillTx/>
                <a:latin typeface="+mn-lt"/>
                <a:ea typeface="+mn-ea"/>
                <a:cs typeface="+mn-cs"/>
              </a:rPr>
              <a:t> No 1</a:t>
            </a:r>
            <a:endParaRPr kumimoji="0" lang="es-SV" sz="3600" b="0" i="0" u="none" strike="noStrike" kern="1200" cap="none" spc="0" normalizeH="0" baseline="0" noProof="0" dirty="0">
              <a:ln>
                <a:noFill/>
              </a:ln>
              <a:solidFill>
                <a:srgbClr val="FFFFFF"/>
              </a:solidFill>
              <a:effectLst/>
              <a:uLnTx/>
              <a:uFillTx/>
              <a:latin typeface="+mn-lt"/>
              <a:ea typeface="+mn-ea"/>
              <a:cs typeface="+mn-cs"/>
            </a:endParaRPr>
          </a:p>
        </p:txBody>
      </p:sp>
      <p:pic>
        <p:nvPicPr>
          <p:cNvPr id="11" name="Picture 2" descr="asis"/>
          <p:cNvPicPr/>
          <p:nvPr/>
        </p:nvPicPr>
        <p:blipFill>
          <a:blip r:embed="rId2" cstate="print"/>
          <a:srcRect/>
          <a:stretch>
            <a:fillRect/>
          </a:stretch>
        </p:blipFill>
        <p:spPr bwMode="auto">
          <a:xfrm>
            <a:off x="5076056" y="476672"/>
            <a:ext cx="2811841" cy="31372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ES" b="1" dirty="0" smtClean="0"/>
              <a:t>Célula eucariótica</a:t>
            </a:r>
            <a:endParaRPr lang="es-SV" dirty="0"/>
          </a:p>
        </p:txBody>
      </p:sp>
      <p:sp>
        <p:nvSpPr>
          <p:cNvPr id="3" name="2 Marcador de contenido"/>
          <p:cNvSpPr>
            <a:spLocks noGrp="1"/>
          </p:cNvSpPr>
          <p:nvPr>
            <p:ph sz="quarter" idx="1"/>
          </p:nvPr>
        </p:nvSpPr>
        <p:spPr/>
        <p:txBody>
          <a:bodyPr>
            <a:normAutofit fontScale="92500" lnSpcReduction="20000"/>
          </a:bodyPr>
          <a:lstStyle/>
          <a:p>
            <a:r>
              <a:rPr lang="es-SV" dirty="0" smtClean="0"/>
              <a:t>Las células eucarióticas pueden ser organismos unicelulares protistas, como la ameba, o formar los tejidos de organismos multicelulares o pluricelulares como en los hongos, plantas y animales</a:t>
            </a:r>
          </a:p>
          <a:p>
            <a:r>
              <a:rPr lang="es-SV" dirty="0" smtClean="0"/>
              <a:t>Las características comunes de las células eucarióticas son:</a:t>
            </a:r>
          </a:p>
          <a:p>
            <a:pPr>
              <a:buNone/>
            </a:pPr>
            <a:r>
              <a:rPr lang="es-SV" b="1" dirty="0" smtClean="0"/>
              <a:t>1. </a:t>
            </a:r>
            <a:r>
              <a:rPr lang="es-SV" dirty="0" smtClean="0"/>
              <a:t>Presentan membrana nuclear</a:t>
            </a:r>
          </a:p>
          <a:p>
            <a:pPr>
              <a:buNone/>
            </a:pPr>
            <a:r>
              <a:rPr lang="es-SV" b="1" dirty="0" smtClean="0"/>
              <a:t>2. </a:t>
            </a:r>
            <a:r>
              <a:rPr lang="es-SV" dirty="0" smtClean="0"/>
              <a:t>Poseen núcleo organizado y citoplasma con gran cantidad de organelos.</a:t>
            </a:r>
          </a:p>
          <a:p>
            <a:pPr>
              <a:buNone/>
            </a:pPr>
            <a:r>
              <a:rPr lang="es-SV" b="1" dirty="0" smtClean="0"/>
              <a:t>3. </a:t>
            </a:r>
            <a:r>
              <a:rPr lang="es-SV" dirty="0" smtClean="0"/>
              <a:t>Desarrollan las funciones básicas de nutrirse y relacionarse con otras células.</a:t>
            </a:r>
          </a:p>
          <a:p>
            <a:pPr>
              <a:buNone/>
            </a:pPr>
            <a:r>
              <a:rPr lang="es-SV" b="1" dirty="0" smtClean="0"/>
              <a:t>4. </a:t>
            </a:r>
            <a:r>
              <a:rPr lang="es-SV" dirty="0" smtClean="0"/>
              <a:t>Responden a estímulos y se reproducen.</a:t>
            </a:r>
          </a:p>
          <a:p>
            <a:endParaRPr lang="es-SV"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SV" dirty="0" smtClean="0"/>
              <a:t/>
            </a:r>
            <a:br>
              <a:rPr lang="es-SV" dirty="0" smtClean="0"/>
            </a:br>
            <a:r>
              <a:rPr lang="es-SV" dirty="0" smtClean="0"/>
              <a:t>Cuadro resumen de comparaciones</a:t>
            </a:r>
            <a:br>
              <a:rPr lang="es-SV" dirty="0" smtClean="0"/>
            </a:br>
            <a:endParaRPr lang="es-SV" dirty="0"/>
          </a:p>
        </p:txBody>
      </p:sp>
      <p:graphicFrame>
        <p:nvGraphicFramePr>
          <p:cNvPr id="4" name="3 Marcador de contenido"/>
          <p:cNvGraphicFramePr>
            <a:graphicFrameLocks noGrp="1"/>
          </p:cNvGraphicFramePr>
          <p:nvPr>
            <p:ph sz="quarter" idx="1"/>
          </p:nvPr>
        </p:nvGraphicFramePr>
        <p:xfrm>
          <a:off x="395536" y="1412776"/>
          <a:ext cx="8568951" cy="5181633"/>
        </p:xfrm>
        <a:graphic>
          <a:graphicData uri="http://schemas.openxmlformats.org/drawingml/2006/table">
            <a:tbl>
              <a:tblPr/>
              <a:tblGrid>
                <a:gridCol w="2856317"/>
                <a:gridCol w="2856317"/>
                <a:gridCol w="2856317"/>
              </a:tblGrid>
              <a:tr h="878371">
                <a:tc>
                  <a:txBody>
                    <a:bodyPr/>
                    <a:lstStyle/>
                    <a:p>
                      <a:pPr>
                        <a:lnSpc>
                          <a:spcPct val="150000"/>
                        </a:lnSpc>
                        <a:spcBef>
                          <a:spcPts val="600"/>
                        </a:spcBef>
                      </a:pPr>
                      <a:r>
                        <a:rPr lang="es-SV" sz="2000" dirty="0">
                          <a:latin typeface="Arial"/>
                          <a:ea typeface="Calibri"/>
                        </a:rPr>
                        <a:t>Se diferencian por:</a:t>
                      </a:r>
                      <a:endParaRPr lang="es-SV" sz="2000"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nSpc>
                          <a:spcPct val="150000"/>
                        </a:lnSpc>
                        <a:spcBef>
                          <a:spcPts val="600"/>
                        </a:spcBef>
                      </a:pPr>
                      <a:r>
                        <a:rPr lang="es-SV" sz="2000">
                          <a:latin typeface="Arial"/>
                          <a:ea typeface="Calibri"/>
                        </a:rPr>
                        <a:t>Células procariotas</a:t>
                      </a:r>
                      <a:endParaRPr lang="es-SV" sz="20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nSpc>
                          <a:spcPct val="150000"/>
                        </a:lnSpc>
                        <a:spcBef>
                          <a:spcPts val="600"/>
                        </a:spcBef>
                      </a:pPr>
                      <a:r>
                        <a:rPr lang="es-SV" sz="2000">
                          <a:latin typeface="Arial"/>
                          <a:ea typeface="Calibri"/>
                        </a:rPr>
                        <a:t>Células eucariotas</a:t>
                      </a:r>
                      <a:endParaRPr lang="es-SV" sz="200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540536">
                <a:tc>
                  <a:txBody>
                    <a:bodyPr/>
                    <a:lstStyle/>
                    <a:p>
                      <a:pPr>
                        <a:spcBef>
                          <a:spcPts val="600"/>
                        </a:spcBef>
                        <a:spcAft>
                          <a:spcPts val="0"/>
                        </a:spcAft>
                      </a:pPr>
                      <a:r>
                        <a:rPr lang="es-SV" sz="2000">
                          <a:solidFill>
                            <a:srgbClr val="1A1A1A"/>
                          </a:solidFill>
                          <a:latin typeface="Arial"/>
                          <a:ea typeface="Calibri"/>
                          <a:cs typeface="Times New Roman"/>
                        </a:rPr>
                        <a:t>Membrana nuclear </a:t>
                      </a:r>
                      <a:endParaRPr lang="es-SV" sz="20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s-SV" sz="2000">
                          <a:solidFill>
                            <a:srgbClr val="1A1A1A"/>
                          </a:solidFill>
                          <a:latin typeface="Arial"/>
                          <a:ea typeface="Calibri"/>
                          <a:cs typeface="Times New Roman"/>
                        </a:rPr>
                        <a:t>No poseen</a:t>
                      </a:r>
                      <a:endParaRPr lang="es-SV" sz="20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s-SV" sz="2000">
                          <a:solidFill>
                            <a:srgbClr val="1A1A1A"/>
                          </a:solidFill>
                          <a:latin typeface="Arial"/>
                          <a:ea typeface="Calibri"/>
                          <a:cs typeface="Times New Roman"/>
                        </a:rPr>
                        <a:t>Sí poseen </a:t>
                      </a:r>
                      <a:endParaRPr lang="es-SV" sz="20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536">
                <a:tc>
                  <a:txBody>
                    <a:bodyPr/>
                    <a:lstStyle/>
                    <a:p>
                      <a:pPr>
                        <a:spcBef>
                          <a:spcPts val="600"/>
                        </a:spcBef>
                        <a:spcAft>
                          <a:spcPts val="0"/>
                        </a:spcAft>
                      </a:pPr>
                      <a:r>
                        <a:rPr lang="es-SV" sz="2000">
                          <a:solidFill>
                            <a:srgbClr val="1A1A1A"/>
                          </a:solidFill>
                          <a:latin typeface="Arial"/>
                          <a:ea typeface="Calibri"/>
                          <a:cs typeface="Times New Roman"/>
                        </a:rPr>
                        <a:t>Cromosomas reproducción</a:t>
                      </a:r>
                      <a:endParaRPr lang="es-SV" sz="20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s-SV" sz="2000">
                          <a:solidFill>
                            <a:srgbClr val="1A1A1A"/>
                          </a:solidFill>
                          <a:latin typeface="Arial"/>
                          <a:ea typeface="Calibri"/>
                          <a:cs typeface="Times New Roman"/>
                        </a:rPr>
                        <a:t>Libres en el citoplasma </a:t>
                      </a:r>
                      <a:endParaRPr lang="es-SV" sz="20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s-SV" sz="2000">
                          <a:solidFill>
                            <a:srgbClr val="1A1A1A"/>
                          </a:solidFill>
                          <a:latin typeface="Arial"/>
                          <a:ea typeface="Calibri"/>
                          <a:cs typeface="Times New Roman"/>
                        </a:rPr>
                        <a:t>En el núcleo</a:t>
                      </a:r>
                      <a:endParaRPr lang="es-SV" sz="20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1072">
                <a:tc>
                  <a:txBody>
                    <a:bodyPr/>
                    <a:lstStyle/>
                    <a:p>
                      <a:pPr>
                        <a:spcBef>
                          <a:spcPts val="600"/>
                        </a:spcBef>
                        <a:spcAft>
                          <a:spcPts val="0"/>
                        </a:spcAft>
                      </a:pPr>
                      <a:r>
                        <a:rPr lang="es-SV" sz="2000">
                          <a:solidFill>
                            <a:srgbClr val="1A1A1A"/>
                          </a:solidFill>
                          <a:latin typeface="Arial"/>
                          <a:ea typeface="Calibri"/>
                          <a:cs typeface="Times New Roman"/>
                        </a:rPr>
                        <a:t>Funciones básicas</a:t>
                      </a:r>
                      <a:endParaRPr lang="es-SV" sz="20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s-SV" sz="2000">
                          <a:solidFill>
                            <a:srgbClr val="1A1A1A"/>
                          </a:solidFill>
                          <a:latin typeface="Arial"/>
                          <a:ea typeface="Calibri"/>
                          <a:cs typeface="Times New Roman"/>
                        </a:rPr>
                        <a:t>Nutrición, reproducción </a:t>
                      </a:r>
                      <a:endParaRPr lang="es-SV" sz="20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s-SV" sz="2000">
                          <a:solidFill>
                            <a:srgbClr val="1A1A1A"/>
                          </a:solidFill>
                          <a:latin typeface="Arial"/>
                          <a:ea typeface="Calibri"/>
                          <a:cs typeface="Times New Roman"/>
                        </a:rPr>
                        <a:t>Nutrición y relación, reproducción</a:t>
                      </a:r>
                      <a:endParaRPr lang="es-SV" sz="20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2054">
                <a:tc>
                  <a:txBody>
                    <a:bodyPr/>
                    <a:lstStyle/>
                    <a:p>
                      <a:pPr>
                        <a:spcBef>
                          <a:spcPts val="600"/>
                        </a:spcBef>
                        <a:spcAft>
                          <a:spcPts val="0"/>
                        </a:spcAft>
                      </a:pPr>
                      <a:r>
                        <a:rPr lang="es-SV" sz="2000">
                          <a:solidFill>
                            <a:srgbClr val="1A1A1A"/>
                          </a:solidFill>
                          <a:latin typeface="Arial"/>
                          <a:ea typeface="Calibri"/>
                          <a:cs typeface="Times New Roman"/>
                        </a:rPr>
                        <a:t>Presentes en</a:t>
                      </a:r>
                      <a:endParaRPr lang="es-SV" sz="20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s-SV" sz="2000" dirty="0">
                          <a:solidFill>
                            <a:srgbClr val="1A1A1A"/>
                          </a:solidFill>
                          <a:latin typeface="Arial"/>
                          <a:ea typeface="Calibri"/>
                          <a:cs typeface="Times New Roman"/>
                        </a:rPr>
                        <a:t>Bacterias, paramecio, algas verde- azuladas</a:t>
                      </a:r>
                      <a:endParaRPr lang="es-SV" sz="2000" dirty="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s-SV" sz="2000" dirty="0">
                          <a:solidFill>
                            <a:srgbClr val="1A1A1A"/>
                          </a:solidFill>
                          <a:latin typeface="Arial"/>
                          <a:ea typeface="Calibri"/>
                          <a:cs typeface="Times New Roman"/>
                        </a:rPr>
                        <a:t>En todos los organismos</a:t>
                      </a:r>
                      <a:endParaRPr lang="es-SV" sz="2000" dirty="0">
                        <a:latin typeface="Bookman Old Style"/>
                        <a:ea typeface="Times New Roman"/>
                        <a:cs typeface="Times New Roman"/>
                      </a:endParaRPr>
                    </a:p>
                    <a:p>
                      <a:pPr>
                        <a:spcBef>
                          <a:spcPts val="600"/>
                        </a:spcBef>
                        <a:spcAft>
                          <a:spcPts val="0"/>
                        </a:spcAft>
                      </a:pPr>
                      <a:r>
                        <a:rPr lang="es-SV" sz="2000" dirty="0">
                          <a:solidFill>
                            <a:srgbClr val="1A1A1A"/>
                          </a:solidFill>
                          <a:latin typeface="Arial"/>
                          <a:ea typeface="Calibri"/>
                          <a:cs typeface="Times New Roman"/>
                        </a:rPr>
                        <a:t>pluricelulares y en algunos</a:t>
                      </a:r>
                      <a:endParaRPr lang="es-SV" sz="2000" dirty="0">
                        <a:latin typeface="Bookman Old Style"/>
                        <a:ea typeface="Times New Roman"/>
                        <a:cs typeface="Times New Roman"/>
                      </a:endParaRPr>
                    </a:p>
                    <a:p>
                      <a:pPr>
                        <a:spcBef>
                          <a:spcPts val="600"/>
                        </a:spcBef>
                        <a:spcAft>
                          <a:spcPts val="0"/>
                        </a:spcAft>
                      </a:pPr>
                      <a:r>
                        <a:rPr lang="es-SV" sz="2000" dirty="0">
                          <a:solidFill>
                            <a:srgbClr val="1A1A1A"/>
                          </a:solidFill>
                          <a:latin typeface="Arial"/>
                          <a:ea typeface="Calibri"/>
                          <a:cs typeface="Times New Roman"/>
                        </a:rPr>
                        <a:t>protistas.</a:t>
                      </a:r>
                      <a:endParaRPr lang="es-SV" sz="2000" dirty="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Partes principales de la célula</a:t>
            </a:r>
            <a:endParaRPr lang="es-CL" dirty="0"/>
          </a:p>
        </p:txBody>
      </p:sp>
      <p:pic>
        <p:nvPicPr>
          <p:cNvPr id="6" name="Picture 18" descr="Typical%20Plant%20Cell"/>
          <p:cNvPicPr>
            <a:picLocks noGrp="1" noChangeAspect="1" noChangeArrowheads="1"/>
          </p:cNvPicPr>
          <p:nvPr>
            <p:ph sz="quarter" idx="1"/>
          </p:nvPr>
        </p:nvPicPr>
        <p:blipFill>
          <a:blip r:embed="rId2" cstate="print"/>
          <a:srcRect/>
          <a:stretch>
            <a:fillRect/>
          </a:stretch>
        </p:blipFill>
        <p:spPr bwMode="auto">
          <a:xfrm>
            <a:off x="2195736" y="1484784"/>
            <a:ext cx="3735377" cy="4873625"/>
          </a:xfrm>
          <a:prstGeom prst="rect">
            <a:avLst/>
          </a:prstGeom>
          <a:noFill/>
        </p:spPr>
      </p:pic>
      <p:sp>
        <p:nvSpPr>
          <p:cNvPr id="7" name="6 Rectángulo"/>
          <p:cNvSpPr/>
          <p:nvPr/>
        </p:nvSpPr>
        <p:spPr>
          <a:xfrm>
            <a:off x="467544" y="1916832"/>
            <a:ext cx="1668085" cy="369332"/>
          </a:xfrm>
          <a:prstGeom prst="rect">
            <a:avLst/>
          </a:prstGeom>
        </p:spPr>
        <p:txBody>
          <a:bodyPr wrap="none">
            <a:spAutoFit/>
          </a:bodyPr>
          <a:lstStyle/>
          <a:p>
            <a:pPr>
              <a:spcBef>
                <a:spcPct val="50000"/>
              </a:spcBef>
            </a:pPr>
            <a:r>
              <a:rPr lang="es-ES_tradnl" dirty="0" smtClean="0">
                <a:latin typeface="Arial" charset="0"/>
              </a:rPr>
              <a:t>CITOPLASMA</a:t>
            </a:r>
            <a:endParaRPr lang="es-ES" dirty="0">
              <a:latin typeface="Arial" charset="0"/>
            </a:endParaRPr>
          </a:p>
        </p:txBody>
      </p:sp>
      <p:sp>
        <p:nvSpPr>
          <p:cNvPr id="8" name="7 Rectángulo"/>
          <p:cNvSpPr/>
          <p:nvPr/>
        </p:nvSpPr>
        <p:spPr>
          <a:xfrm>
            <a:off x="0" y="3573016"/>
            <a:ext cx="1821974" cy="369332"/>
          </a:xfrm>
          <a:prstGeom prst="rect">
            <a:avLst/>
          </a:prstGeom>
        </p:spPr>
        <p:txBody>
          <a:bodyPr wrap="none">
            <a:spAutoFit/>
          </a:bodyPr>
          <a:lstStyle/>
          <a:p>
            <a:pPr>
              <a:spcBef>
                <a:spcPct val="50000"/>
              </a:spcBef>
            </a:pPr>
            <a:r>
              <a:rPr lang="es-ES_tradnl" dirty="0" smtClean="0">
                <a:latin typeface="Arial" charset="0"/>
              </a:rPr>
              <a:t>MITOCONDRIA</a:t>
            </a:r>
            <a:endParaRPr lang="es-ES" dirty="0">
              <a:latin typeface="Arial" charset="0"/>
            </a:endParaRPr>
          </a:p>
        </p:txBody>
      </p:sp>
      <p:sp>
        <p:nvSpPr>
          <p:cNvPr id="10" name="9 Rectángulo"/>
          <p:cNvSpPr/>
          <p:nvPr/>
        </p:nvSpPr>
        <p:spPr>
          <a:xfrm>
            <a:off x="5724128" y="1628800"/>
            <a:ext cx="3031664" cy="369332"/>
          </a:xfrm>
          <a:prstGeom prst="rect">
            <a:avLst/>
          </a:prstGeom>
        </p:spPr>
        <p:txBody>
          <a:bodyPr wrap="none">
            <a:spAutoFit/>
          </a:bodyPr>
          <a:lstStyle/>
          <a:p>
            <a:pPr>
              <a:spcBef>
                <a:spcPct val="50000"/>
              </a:spcBef>
            </a:pPr>
            <a:r>
              <a:rPr lang="es-ES_tradnl" dirty="0" smtClean="0">
                <a:latin typeface="Arial" charset="0"/>
              </a:rPr>
              <a:t>MEMBRANA PLASMÁTICA</a:t>
            </a:r>
            <a:endParaRPr lang="es-ES" dirty="0">
              <a:latin typeface="Arial" charset="0"/>
            </a:endParaRPr>
          </a:p>
        </p:txBody>
      </p:sp>
      <p:sp>
        <p:nvSpPr>
          <p:cNvPr id="11" name="10 Rectángulo"/>
          <p:cNvSpPr/>
          <p:nvPr/>
        </p:nvSpPr>
        <p:spPr>
          <a:xfrm>
            <a:off x="6156176" y="4509120"/>
            <a:ext cx="1146468" cy="369332"/>
          </a:xfrm>
          <a:prstGeom prst="rect">
            <a:avLst/>
          </a:prstGeom>
        </p:spPr>
        <p:txBody>
          <a:bodyPr wrap="none">
            <a:spAutoFit/>
          </a:bodyPr>
          <a:lstStyle/>
          <a:p>
            <a:pPr>
              <a:spcBef>
                <a:spcPct val="50000"/>
              </a:spcBef>
            </a:pPr>
            <a:r>
              <a:rPr lang="es-ES_tradnl" dirty="0" smtClean="0">
                <a:latin typeface="Arial" charset="0"/>
              </a:rPr>
              <a:t>NÚCLEO</a:t>
            </a:r>
            <a:endParaRPr lang="es-ES" dirty="0">
              <a:latin typeface="Arial" charset="0"/>
            </a:endParaRPr>
          </a:p>
        </p:txBody>
      </p:sp>
      <p:sp>
        <p:nvSpPr>
          <p:cNvPr id="13" name="Line 10"/>
          <p:cNvSpPr>
            <a:spLocks noChangeShapeType="1"/>
          </p:cNvSpPr>
          <p:nvPr/>
        </p:nvSpPr>
        <p:spPr bwMode="auto">
          <a:xfrm>
            <a:off x="1259632" y="2420888"/>
            <a:ext cx="1512888" cy="720725"/>
          </a:xfrm>
          <a:prstGeom prst="line">
            <a:avLst/>
          </a:prstGeom>
          <a:noFill/>
          <a:ln w="76200">
            <a:solidFill>
              <a:srgbClr val="FF0000"/>
            </a:solidFill>
            <a:round/>
            <a:headEnd/>
            <a:tailEnd type="triangle" w="med" len="med"/>
          </a:ln>
          <a:effectLst/>
        </p:spPr>
        <p:txBody>
          <a:bodyPr/>
          <a:lstStyle/>
          <a:p>
            <a:endParaRPr lang="es-CL"/>
          </a:p>
        </p:txBody>
      </p:sp>
      <p:sp>
        <p:nvSpPr>
          <p:cNvPr id="15" name="Line 11"/>
          <p:cNvSpPr>
            <a:spLocks noChangeShapeType="1"/>
          </p:cNvSpPr>
          <p:nvPr/>
        </p:nvSpPr>
        <p:spPr bwMode="auto">
          <a:xfrm>
            <a:off x="899592" y="3356992"/>
            <a:ext cx="1728787" cy="215900"/>
          </a:xfrm>
          <a:prstGeom prst="line">
            <a:avLst/>
          </a:prstGeom>
          <a:noFill/>
          <a:ln w="76200">
            <a:solidFill>
              <a:srgbClr val="FF0000"/>
            </a:solidFill>
            <a:round/>
            <a:headEnd/>
            <a:tailEnd type="triangle" w="med" len="med"/>
          </a:ln>
          <a:effectLst/>
        </p:spPr>
        <p:txBody>
          <a:bodyPr/>
          <a:lstStyle/>
          <a:p>
            <a:endParaRPr lang="es-CL"/>
          </a:p>
        </p:txBody>
      </p:sp>
      <p:sp>
        <p:nvSpPr>
          <p:cNvPr id="16" name="Line 9"/>
          <p:cNvSpPr>
            <a:spLocks noChangeShapeType="1"/>
          </p:cNvSpPr>
          <p:nvPr/>
        </p:nvSpPr>
        <p:spPr bwMode="auto">
          <a:xfrm flipH="1">
            <a:off x="5724128" y="1988840"/>
            <a:ext cx="649288" cy="503237"/>
          </a:xfrm>
          <a:prstGeom prst="line">
            <a:avLst/>
          </a:prstGeom>
          <a:noFill/>
          <a:ln w="76200">
            <a:solidFill>
              <a:srgbClr val="FF0000"/>
            </a:solidFill>
            <a:round/>
            <a:headEnd/>
            <a:tailEnd type="triangle" w="med" len="med"/>
          </a:ln>
          <a:effectLst/>
        </p:spPr>
        <p:txBody>
          <a:bodyPr/>
          <a:lstStyle/>
          <a:p>
            <a:endParaRPr lang="es-CL"/>
          </a:p>
        </p:txBody>
      </p:sp>
      <p:sp>
        <p:nvSpPr>
          <p:cNvPr id="17" name="Line 12"/>
          <p:cNvSpPr>
            <a:spLocks noChangeShapeType="1"/>
          </p:cNvSpPr>
          <p:nvPr/>
        </p:nvSpPr>
        <p:spPr bwMode="auto">
          <a:xfrm flipH="1" flipV="1">
            <a:off x="5076056" y="3429000"/>
            <a:ext cx="1371600" cy="1079500"/>
          </a:xfrm>
          <a:prstGeom prst="line">
            <a:avLst/>
          </a:prstGeom>
          <a:noFill/>
          <a:ln w="76200">
            <a:solidFill>
              <a:srgbClr val="FF0000"/>
            </a:solidFill>
            <a:round/>
            <a:headEnd/>
            <a:tailEnd type="triangle" w="med" len="med"/>
          </a:ln>
          <a:effectLst/>
        </p:spPr>
        <p:txBody>
          <a:bodyPr/>
          <a:lstStyle/>
          <a:p>
            <a:endParaRPr lang="es-C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SV" dirty="0" smtClean="0"/>
              <a:t>Estructura y función celular</a:t>
            </a:r>
            <a:endParaRPr lang="es-SV" dirty="0"/>
          </a:p>
        </p:txBody>
      </p:sp>
      <p:sp>
        <p:nvSpPr>
          <p:cNvPr id="3" name="2 Marcador de contenido"/>
          <p:cNvSpPr>
            <a:spLocks noGrp="1"/>
          </p:cNvSpPr>
          <p:nvPr>
            <p:ph sz="quarter" idx="1"/>
          </p:nvPr>
        </p:nvSpPr>
        <p:spPr/>
        <p:txBody>
          <a:bodyPr>
            <a:normAutofit fontScale="92500" lnSpcReduction="10000"/>
          </a:bodyPr>
          <a:lstStyle/>
          <a:p>
            <a:pPr>
              <a:buNone/>
            </a:pPr>
            <a:r>
              <a:rPr lang="es-SV" dirty="0" smtClean="0"/>
              <a:t>Organelos celulares y sus funciones </a:t>
            </a:r>
          </a:p>
          <a:p>
            <a:r>
              <a:rPr lang="es-SV" i="1" u="sng" dirty="0" smtClean="0"/>
              <a:t>La membrana celular, </a:t>
            </a:r>
            <a:r>
              <a:rPr lang="es-SV" dirty="0" smtClean="0"/>
              <a:t>es el límite exterior de la célula</a:t>
            </a:r>
          </a:p>
          <a:p>
            <a:r>
              <a:rPr lang="es-SV" i="1" u="sng" dirty="0" smtClean="0"/>
              <a:t>El núcleo </a:t>
            </a:r>
            <a:r>
              <a:rPr lang="es-SV" dirty="0" smtClean="0"/>
              <a:t>es el centro director de todos los procesos celulares</a:t>
            </a:r>
          </a:p>
          <a:p>
            <a:pPr lvl="0"/>
            <a:r>
              <a:rPr lang="es-SV" i="1" u="sng" dirty="0" smtClean="0"/>
              <a:t>Ribosomas: </a:t>
            </a:r>
            <a:r>
              <a:rPr lang="es-SV" dirty="0" smtClean="0"/>
              <a:t>Formados por proteínas y ARN. Su función es fabricar proteínas.</a:t>
            </a:r>
          </a:p>
          <a:p>
            <a:pPr lvl="0"/>
            <a:r>
              <a:rPr lang="es-SV" i="1" u="sng" dirty="0" smtClean="0"/>
              <a:t>Retículo Endoplásmico</a:t>
            </a:r>
            <a:r>
              <a:rPr lang="es-SV" dirty="0" smtClean="0"/>
              <a:t>: Hay dos tipos: </a:t>
            </a:r>
            <a:r>
              <a:rPr lang="es-SV" b="1" dirty="0" smtClean="0"/>
              <a:t>el liso, </a:t>
            </a:r>
            <a:r>
              <a:rPr lang="es-SV" dirty="0" smtClean="0"/>
              <a:t>sin ribosomas, que fabrica los lípidos y grasas y el </a:t>
            </a:r>
            <a:r>
              <a:rPr lang="es-SV" b="1" dirty="0" smtClean="0"/>
              <a:t>rugoso</a:t>
            </a:r>
            <a:r>
              <a:rPr lang="es-SV" dirty="0" smtClean="0"/>
              <a:t>, tapizado de ribosomas. Juntos elaboran, almacenan y transportan proteínas.</a:t>
            </a:r>
          </a:p>
          <a:p>
            <a:endParaRPr lang="es-SV"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12648" y="332656"/>
            <a:ext cx="8153400" cy="5763344"/>
          </a:xfrm>
        </p:spPr>
        <p:txBody>
          <a:bodyPr>
            <a:normAutofit lnSpcReduction="10000"/>
          </a:bodyPr>
          <a:lstStyle/>
          <a:p>
            <a:pPr lvl="0"/>
            <a:r>
              <a:rPr lang="es-SV" i="1" u="sng" dirty="0" smtClean="0"/>
              <a:t>Vacuolas: </a:t>
            </a:r>
            <a:r>
              <a:rPr lang="es-SV" dirty="0" smtClean="0"/>
              <a:t>Almacenan agua y sustancias de desecho.</a:t>
            </a:r>
          </a:p>
          <a:p>
            <a:r>
              <a:rPr lang="es-SV" i="1" u="sng" dirty="0" smtClean="0"/>
              <a:t>Lisosomas: </a:t>
            </a:r>
            <a:r>
              <a:rPr lang="es-SV" dirty="0" smtClean="0"/>
              <a:t>Guardan sustancias digestivas que vierten a las vacuolas</a:t>
            </a:r>
          </a:p>
          <a:p>
            <a:pPr lvl="0"/>
            <a:r>
              <a:rPr lang="es-SV" dirty="0" smtClean="0"/>
              <a:t>Aparato de Golgi: sacos aplanados y membranosos que reciben sustancias fabricadas por la célula, como glucosa y proteínas, las cuales modifican a formas más sencillas, las almacenan y liberan para ser utilizadas.</a:t>
            </a:r>
          </a:p>
          <a:p>
            <a:pPr lvl="0"/>
            <a:r>
              <a:rPr lang="es-SV" dirty="0" smtClean="0"/>
              <a:t>Vesículas: Almacenan, clasifican y transportan las proteínas a su destino final.</a:t>
            </a:r>
          </a:p>
          <a:p>
            <a:pPr lvl="0"/>
            <a:r>
              <a:rPr lang="es-SV" dirty="0" smtClean="0"/>
              <a:t>Mitocondrias: Encargadas de la respiración celular para obtener energía. Son las centrales de energía dentro de la célula.</a:t>
            </a:r>
          </a:p>
          <a:p>
            <a:endParaRPr lang="es-SV"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Células autótrofas y heterótrofas</a:t>
            </a:r>
            <a:endParaRPr lang="es-SV" dirty="0"/>
          </a:p>
        </p:txBody>
      </p:sp>
      <p:sp>
        <p:nvSpPr>
          <p:cNvPr id="3" name="2 Marcador de contenido"/>
          <p:cNvSpPr>
            <a:spLocks noGrp="1"/>
          </p:cNvSpPr>
          <p:nvPr>
            <p:ph sz="quarter" idx="1"/>
          </p:nvPr>
        </p:nvSpPr>
        <p:spPr/>
        <p:txBody>
          <a:bodyPr>
            <a:normAutofit fontScale="92500" lnSpcReduction="10000"/>
          </a:bodyPr>
          <a:lstStyle/>
          <a:p>
            <a:pPr>
              <a:buNone/>
            </a:pPr>
            <a:r>
              <a:rPr lang="es-SV" dirty="0" smtClean="0"/>
              <a:t>De acuerdo a la forma de nutrirse hay células autótrofas y heterótrofas</a:t>
            </a:r>
          </a:p>
          <a:p>
            <a:r>
              <a:rPr lang="es-SV" b="1" i="1" u="sng" dirty="0" smtClean="0"/>
              <a:t>Las células autótrofas</a:t>
            </a:r>
            <a:r>
              <a:rPr lang="es-SV" dirty="0" smtClean="0"/>
              <a:t> fabrican sus propios nutrientes a partir de los elementos inorgánicos del medio que los rodea, mediante el proceso llamado </a:t>
            </a:r>
            <a:r>
              <a:rPr lang="es-SV" b="1" i="1" u="sng" dirty="0" smtClean="0"/>
              <a:t>fotosíntesis.</a:t>
            </a:r>
            <a:r>
              <a:rPr lang="es-SV" dirty="0" smtClean="0"/>
              <a:t> </a:t>
            </a:r>
          </a:p>
          <a:p>
            <a:r>
              <a:rPr lang="es-SV" b="1" i="1" u="sng" dirty="0" smtClean="0"/>
              <a:t>Las células heterótrofas</a:t>
            </a:r>
            <a:r>
              <a:rPr lang="es-SV" dirty="0" smtClean="0"/>
              <a:t> son las que ingieren los productos ya elaborados por las células autótrofas durante la fotosíntesis. Los animales están formados por  células heterótrofas </a:t>
            </a:r>
          </a:p>
          <a:p>
            <a:r>
              <a:rPr lang="es-SV" dirty="0" smtClean="0"/>
              <a:t>La nutrición heterótrofa también puede ser </a:t>
            </a:r>
            <a:r>
              <a:rPr lang="es-SV" b="1" dirty="0" smtClean="0"/>
              <a:t>saprofita o parásita</a:t>
            </a:r>
            <a:r>
              <a:rPr lang="es-SV" dirty="0" smtClean="0"/>
              <a:t>.</a:t>
            </a:r>
          </a:p>
          <a:p>
            <a:endParaRPr lang="es-SV"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648" y="588640"/>
            <a:ext cx="8153400" cy="824136"/>
          </a:xfrm>
        </p:spPr>
        <p:txBody>
          <a:bodyPr>
            <a:normAutofit fontScale="90000"/>
          </a:bodyPr>
          <a:lstStyle/>
          <a:p>
            <a:pPr algn="r"/>
            <a:r>
              <a:rPr lang="es-SV" b="1" dirty="0" smtClean="0"/>
              <a:t>Regulación de las reacciones químicas </a:t>
            </a:r>
            <a:r>
              <a:rPr lang="es-SV" dirty="0" smtClean="0"/>
              <a:t> </a:t>
            </a:r>
            <a:r>
              <a:rPr lang="es-SV" b="1" dirty="0" smtClean="0"/>
              <a:t>celulares (enzimas)</a:t>
            </a:r>
            <a:r>
              <a:rPr lang="es-SV" dirty="0" smtClean="0"/>
              <a:t/>
            </a:r>
            <a:br>
              <a:rPr lang="es-SV" dirty="0" smtClean="0"/>
            </a:br>
            <a:endParaRPr lang="es-SV" dirty="0"/>
          </a:p>
        </p:txBody>
      </p:sp>
      <p:sp>
        <p:nvSpPr>
          <p:cNvPr id="3" name="2 Marcador de contenido"/>
          <p:cNvSpPr>
            <a:spLocks noGrp="1"/>
          </p:cNvSpPr>
          <p:nvPr>
            <p:ph sz="quarter" idx="1"/>
          </p:nvPr>
        </p:nvSpPr>
        <p:spPr/>
        <p:txBody>
          <a:bodyPr>
            <a:normAutofit fontScale="92500" lnSpcReduction="20000"/>
          </a:bodyPr>
          <a:lstStyle/>
          <a:p>
            <a:r>
              <a:rPr lang="es-SV" b="1" dirty="0" smtClean="0"/>
              <a:t>Enzimas:</a:t>
            </a:r>
            <a:r>
              <a:rPr lang="es-SV" dirty="0" smtClean="0"/>
              <a:t> Son sustancias de origen proteico que actúan como catalizadores de las reacciones bioquímicas, juegan un papel muy importante en la digestión y la regulación de la temperatura celular; pero sobre todo, en la velocidad de reacción de los procesos químicos y biológicos de la célula.</a:t>
            </a:r>
          </a:p>
          <a:p>
            <a:r>
              <a:rPr lang="es-SV" dirty="0" smtClean="0"/>
              <a:t>Sin la participación de las enzimas, los procesos vitales de los seres vivos no se darían con la velocidad necesaria para sustentar la vida. Las enzimas imprimen tanta aceleración a las reacciones que la célula realiza en un minuto, lo que sin las enzimas tardaría en hacer miles de años.</a:t>
            </a:r>
            <a:endParaRPr lang="es-SV"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648" y="422176"/>
            <a:ext cx="8153400" cy="990600"/>
          </a:xfrm>
        </p:spPr>
        <p:txBody>
          <a:bodyPr>
            <a:normAutofit fontScale="90000"/>
          </a:bodyPr>
          <a:lstStyle/>
          <a:p>
            <a:pPr algn="r"/>
            <a:r>
              <a:rPr lang="es-SV" b="1" dirty="0" smtClean="0"/>
              <a:t>Células y tejidos animales y vegetales</a:t>
            </a:r>
            <a:r>
              <a:rPr lang="es-SV" dirty="0" smtClean="0"/>
              <a:t/>
            </a:r>
            <a:br>
              <a:rPr lang="es-SV" dirty="0" smtClean="0"/>
            </a:br>
            <a:endParaRPr lang="es-SV" dirty="0"/>
          </a:p>
        </p:txBody>
      </p:sp>
      <p:sp>
        <p:nvSpPr>
          <p:cNvPr id="3" name="2 Marcador de contenido"/>
          <p:cNvSpPr>
            <a:spLocks noGrp="1"/>
          </p:cNvSpPr>
          <p:nvPr>
            <p:ph sz="quarter" idx="1"/>
          </p:nvPr>
        </p:nvSpPr>
        <p:spPr/>
        <p:txBody>
          <a:bodyPr>
            <a:normAutofit lnSpcReduction="10000"/>
          </a:bodyPr>
          <a:lstStyle/>
          <a:p>
            <a:r>
              <a:rPr lang="es-SV" dirty="0" smtClean="0"/>
              <a:t>Las células de los animales son diferentes a las células de las plantas, principalmente porque las células vegetales tienen, además de su membrana, una pared celular rígida hecha de celulosa; además contienen a los cloroplastos para realizar la fotosíntesis y grandes vacuolas.</a:t>
            </a:r>
          </a:p>
          <a:p>
            <a:r>
              <a:rPr lang="es-SV" dirty="0" smtClean="0"/>
              <a:t>Las células animales son células eucarióticas heterótrofas y las células vegetales son eucarióticas autótrofas, porque producen o sintetizan sus propios alimentos</a:t>
            </a:r>
            <a:endParaRPr lang="es-SV"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0"/>
            <a:ext cx="4536504" cy="1340768"/>
          </a:xfrm>
        </p:spPr>
        <p:txBody>
          <a:bodyPr>
            <a:noAutofit/>
          </a:bodyPr>
          <a:lstStyle/>
          <a:p>
            <a:pPr>
              <a:spcBef>
                <a:spcPct val="50000"/>
              </a:spcBef>
            </a:pPr>
            <a:r>
              <a:rPr lang="es-ES_tradnl" sz="2800" dirty="0" smtClean="0"/>
              <a:t>Esquema comparativo entre A célula Vegetal y B célula Animal </a:t>
            </a:r>
            <a:endParaRPr lang="es-CL" sz="2800" dirty="0"/>
          </a:p>
        </p:txBody>
      </p:sp>
      <p:pic>
        <p:nvPicPr>
          <p:cNvPr id="4" name="Picture 5" descr="cell"/>
          <p:cNvPicPr>
            <a:picLocks noGrp="1" noChangeAspect="1" noChangeArrowheads="1"/>
          </p:cNvPicPr>
          <p:nvPr>
            <p:ph sz="quarter" idx="1"/>
          </p:nvPr>
        </p:nvPicPr>
        <p:blipFill>
          <a:blip r:embed="rId2" cstate="print"/>
          <a:srcRect/>
          <a:stretch>
            <a:fillRect/>
          </a:stretch>
        </p:blipFill>
        <p:spPr bwMode="auto">
          <a:xfrm>
            <a:off x="179512" y="2924944"/>
            <a:ext cx="4536504" cy="3888432"/>
          </a:xfrm>
          <a:prstGeom prst="rect">
            <a:avLst/>
          </a:prstGeom>
          <a:noFill/>
        </p:spPr>
      </p:pic>
      <p:sp>
        <p:nvSpPr>
          <p:cNvPr id="5" name="4 Rectángulo"/>
          <p:cNvSpPr/>
          <p:nvPr/>
        </p:nvSpPr>
        <p:spPr>
          <a:xfrm>
            <a:off x="144016" y="1242626"/>
            <a:ext cx="4572000" cy="1754326"/>
          </a:xfrm>
          <a:prstGeom prst="rect">
            <a:avLst/>
          </a:prstGeom>
        </p:spPr>
        <p:txBody>
          <a:bodyPr>
            <a:spAutoFit/>
          </a:bodyPr>
          <a:lstStyle/>
          <a:p>
            <a:endParaRPr lang="es-ES_tradnl" dirty="0" smtClean="0"/>
          </a:p>
          <a:p>
            <a:r>
              <a:rPr lang="es-ES_tradnl" dirty="0" smtClean="0"/>
              <a:t>En negrita estructuras comunes</a:t>
            </a:r>
            <a:br>
              <a:rPr lang="es-ES_tradnl" dirty="0" smtClean="0"/>
            </a:br>
            <a:r>
              <a:rPr lang="es-ES_tradnl" dirty="0" smtClean="0"/>
              <a:t>En </a:t>
            </a:r>
            <a:r>
              <a:rPr lang="es-ES_tradnl" b="1" dirty="0" smtClean="0">
                <a:solidFill>
                  <a:srgbClr val="FF3300"/>
                </a:solidFill>
              </a:rPr>
              <a:t>Rojo</a:t>
            </a:r>
            <a:r>
              <a:rPr lang="es-ES_tradnl" dirty="0" smtClean="0"/>
              <a:t> Estructuras sólo presentes en células vegetales</a:t>
            </a:r>
            <a:br>
              <a:rPr lang="es-ES_tradnl" dirty="0" smtClean="0"/>
            </a:br>
            <a:r>
              <a:rPr lang="es-ES_tradnl" dirty="0" smtClean="0"/>
              <a:t>En </a:t>
            </a:r>
            <a:r>
              <a:rPr lang="es-ES_tradnl" b="1" dirty="0" smtClean="0">
                <a:solidFill>
                  <a:schemeClr val="accent2"/>
                </a:solidFill>
              </a:rPr>
              <a:t>Azul</a:t>
            </a:r>
            <a:r>
              <a:rPr lang="es-ES_tradnl" dirty="0" smtClean="0"/>
              <a:t> estructuras sólo presente en célula animal</a:t>
            </a:r>
            <a:endParaRPr lang="es-CL" dirty="0"/>
          </a:p>
        </p:txBody>
      </p:sp>
      <p:sp>
        <p:nvSpPr>
          <p:cNvPr id="7" name="6 Rectángulo"/>
          <p:cNvSpPr/>
          <p:nvPr/>
        </p:nvSpPr>
        <p:spPr>
          <a:xfrm>
            <a:off x="4788024" y="0"/>
            <a:ext cx="4139952" cy="6494085"/>
          </a:xfrm>
          <a:prstGeom prst="rect">
            <a:avLst/>
          </a:prstGeom>
        </p:spPr>
        <p:txBody>
          <a:bodyPr wrap="square">
            <a:spAutoFit/>
          </a:bodyPr>
          <a:lstStyle/>
          <a:p>
            <a:pPr>
              <a:spcBef>
                <a:spcPct val="50000"/>
              </a:spcBef>
            </a:pPr>
            <a:r>
              <a:rPr lang="es-ES" b="1" dirty="0" smtClean="0">
                <a:solidFill>
                  <a:srgbClr val="CC0066"/>
                </a:solidFill>
              </a:rPr>
              <a:t>1. </a:t>
            </a:r>
            <a:r>
              <a:rPr lang="es-ES" sz="2000" b="1" dirty="0" smtClean="0">
                <a:solidFill>
                  <a:srgbClr val="CC0066"/>
                </a:solidFill>
              </a:rPr>
              <a:t>PARED CELULAR</a:t>
            </a:r>
          </a:p>
          <a:p>
            <a:pPr>
              <a:spcBef>
                <a:spcPct val="50000"/>
              </a:spcBef>
            </a:pPr>
            <a:r>
              <a:rPr lang="es-ES" b="1" i="1" dirty="0" smtClean="0"/>
              <a:t>2</a:t>
            </a:r>
            <a:r>
              <a:rPr lang="es-ES" b="1" dirty="0" smtClean="0"/>
              <a:t> Membrana plasmática o celular</a:t>
            </a:r>
          </a:p>
          <a:p>
            <a:pPr>
              <a:spcBef>
                <a:spcPct val="50000"/>
              </a:spcBef>
            </a:pPr>
            <a:r>
              <a:rPr lang="es-ES" b="1" i="1" dirty="0" smtClean="0"/>
              <a:t>3</a:t>
            </a:r>
            <a:r>
              <a:rPr lang="es-ES" b="1" dirty="0" smtClean="0"/>
              <a:t> mitocondria</a:t>
            </a:r>
          </a:p>
          <a:p>
            <a:pPr>
              <a:spcBef>
                <a:spcPct val="50000"/>
              </a:spcBef>
            </a:pPr>
            <a:r>
              <a:rPr lang="es-ES" b="1" i="1" dirty="0" smtClean="0"/>
              <a:t>4</a:t>
            </a:r>
            <a:r>
              <a:rPr lang="es-ES" b="1" dirty="0" smtClean="0"/>
              <a:t> vacuola</a:t>
            </a:r>
          </a:p>
          <a:p>
            <a:pPr>
              <a:spcBef>
                <a:spcPct val="50000"/>
              </a:spcBef>
            </a:pPr>
            <a:r>
              <a:rPr lang="es-ES" b="1" i="1" dirty="0" smtClean="0"/>
              <a:t>5</a:t>
            </a:r>
            <a:r>
              <a:rPr lang="es-ES" b="1" dirty="0" smtClean="0"/>
              <a:t> aparato de Golgi</a:t>
            </a:r>
          </a:p>
          <a:p>
            <a:pPr>
              <a:spcBef>
                <a:spcPct val="50000"/>
              </a:spcBef>
            </a:pPr>
            <a:r>
              <a:rPr lang="es-ES" b="1" i="1" dirty="0" smtClean="0"/>
              <a:t>6</a:t>
            </a:r>
            <a:r>
              <a:rPr lang="es-ES" b="1" dirty="0" smtClean="0"/>
              <a:t> Citoplasma</a:t>
            </a:r>
          </a:p>
          <a:p>
            <a:pPr>
              <a:spcBef>
                <a:spcPct val="50000"/>
              </a:spcBef>
            </a:pPr>
            <a:r>
              <a:rPr lang="es-ES" b="1" i="1" dirty="0" smtClean="0"/>
              <a:t>7</a:t>
            </a:r>
            <a:r>
              <a:rPr lang="es-ES" b="1" dirty="0" smtClean="0"/>
              <a:t> Membrana nuclear o Carioteca</a:t>
            </a:r>
          </a:p>
          <a:p>
            <a:pPr>
              <a:spcBef>
                <a:spcPct val="50000"/>
              </a:spcBef>
            </a:pPr>
            <a:r>
              <a:rPr lang="es-ES" b="1" i="1" dirty="0" smtClean="0"/>
              <a:t>8</a:t>
            </a:r>
            <a:r>
              <a:rPr lang="es-ES" b="1" dirty="0" smtClean="0"/>
              <a:t> nucléolo</a:t>
            </a:r>
          </a:p>
          <a:p>
            <a:pPr>
              <a:spcBef>
                <a:spcPct val="50000"/>
              </a:spcBef>
            </a:pPr>
            <a:r>
              <a:rPr lang="es-ES" b="1" i="1" dirty="0" smtClean="0"/>
              <a:t>9</a:t>
            </a:r>
            <a:r>
              <a:rPr lang="es-ES" b="1" dirty="0" smtClean="0"/>
              <a:t> núcleo</a:t>
            </a:r>
          </a:p>
          <a:p>
            <a:pPr>
              <a:spcBef>
                <a:spcPct val="50000"/>
              </a:spcBef>
            </a:pPr>
            <a:r>
              <a:rPr lang="es-ES" b="1" i="1" dirty="0" smtClean="0"/>
              <a:t>10</a:t>
            </a:r>
            <a:r>
              <a:rPr lang="es-ES" b="1" dirty="0" smtClean="0"/>
              <a:t> Cromatina</a:t>
            </a:r>
          </a:p>
          <a:p>
            <a:pPr>
              <a:spcBef>
                <a:spcPct val="50000"/>
              </a:spcBef>
            </a:pPr>
            <a:r>
              <a:rPr lang="es-ES" b="1" i="1" dirty="0" smtClean="0"/>
              <a:t>11</a:t>
            </a:r>
            <a:r>
              <a:rPr lang="es-ES" b="1" dirty="0" smtClean="0"/>
              <a:t> Retículo endoplasmático rugoso</a:t>
            </a:r>
          </a:p>
          <a:p>
            <a:pPr>
              <a:spcBef>
                <a:spcPct val="50000"/>
              </a:spcBef>
            </a:pPr>
            <a:r>
              <a:rPr lang="es-ES" b="1" dirty="0" smtClean="0"/>
              <a:t>    (con ribosomas asociados)</a:t>
            </a:r>
          </a:p>
          <a:p>
            <a:pPr>
              <a:spcBef>
                <a:spcPct val="50000"/>
              </a:spcBef>
            </a:pPr>
            <a:r>
              <a:rPr lang="es-ES" sz="2400" b="1" i="1" dirty="0" smtClean="0"/>
              <a:t>12</a:t>
            </a:r>
            <a:r>
              <a:rPr lang="es-ES" sz="2400" b="1" dirty="0" smtClean="0"/>
              <a:t> </a:t>
            </a:r>
            <a:r>
              <a:rPr lang="es-ES" sz="2400" b="1" dirty="0" smtClean="0">
                <a:solidFill>
                  <a:srgbClr val="FF0000"/>
                </a:solidFill>
              </a:rPr>
              <a:t>CLOROPLASTOS</a:t>
            </a:r>
          </a:p>
          <a:p>
            <a:pPr>
              <a:spcBef>
                <a:spcPct val="50000"/>
              </a:spcBef>
            </a:pPr>
            <a:r>
              <a:rPr lang="es-ES" sz="2400" b="1" i="1" dirty="0" smtClean="0"/>
              <a:t>13</a:t>
            </a:r>
            <a:r>
              <a:rPr lang="es-ES" sz="2400" b="1" dirty="0" smtClean="0"/>
              <a:t> </a:t>
            </a:r>
            <a:r>
              <a:rPr lang="es-ES" sz="2400" b="1" dirty="0" smtClean="0">
                <a:solidFill>
                  <a:schemeClr val="accent1">
                    <a:lumMod val="50000"/>
                  </a:schemeClr>
                </a:solidFill>
              </a:rPr>
              <a:t>CENTRIÓLO</a:t>
            </a:r>
          </a:p>
          <a:p>
            <a:pPr>
              <a:spcBef>
                <a:spcPct val="50000"/>
              </a:spcBef>
            </a:pPr>
            <a:r>
              <a:rPr lang="es-ES" b="1" i="1" dirty="0" smtClean="0"/>
              <a:t>14</a:t>
            </a:r>
            <a:r>
              <a:rPr lang="es-ES" b="1" dirty="0" smtClean="0"/>
              <a:t> lisosoma</a:t>
            </a:r>
            <a:endParaRPr lang="es-E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SV" b="1" dirty="0" smtClean="0"/>
              <a:t/>
            </a:r>
            <a:br>
              <a:rPr lang="es-SV" b="1" dirty="0" smtClean="0"/>
            </a:br>
            <a:r>
              <a:rPr lang="es-SV" b="1" dirty="0" smtClean="0"/>
              <a:t>Tejidos vegetales y animales</a:t>
            </a:r>
            <a:r>
              <a:rPr lang="es-SV" dirty="0" smtClean="0"/>
              <a:t/>
            </a:r>
            <a:br>
              <a:rPr lang="es-SV" dirty="0" smtClean="0"/>
            </a:br>
            <a:endParaRPr lang="es-SV" dirty="0"/>
          </a:p>
        </p:txBody>
      </p:sp>
      <p:graphicFrame>
        <p:nvGraphicFramePr>
          <p:cNvPr id="5" name="4 Marcador de contenido"/>
          <p:cNvGraphicFramePr>
            <a:graphicFrameLocks noGrp="1"/>
          </p:cNvGraphicFramePr>
          <p:nvPr>
            <p:ph sz="quarter" idx="1"/>
          </p:nvPr>
        </p:nvGraphicFramePr>
        <p:xfrm>
          <a:off x="683568" y="1412775"/>
          <a:ext cx="8064895" cy="5224820"/>
        </p:xfrm>
        <a:graphic>
          <a:graphicData uri="http://schemas.openxmlformats.org/drawingml/2006/table">
            <a:tbl>
              <a:tblPr/>
              <a:tblGrid>
                <a:gridCol w="2734465"/>
                <a:gridCol w="2665215"/>
                <a:gridCol w="2665215"/>
              </a:tblGrid>
              <a:tr h="1036915">
                <a:tc>
                  <a:txBody>
                    <a:bodyPr/>
                    <a:lstStyle/>
                    <a:p>
                      <a:pPr marL="457200" algn="l">
                        <a:lnSpc>
                          <a:spcPct val="150000"/>
                        </a:lnSpc>
                        <a:spcBef>
                          <a:spcPts val="600"/>
                        </a:spcBef>
                        <a:spcAft>
                          <a:spcPts val="0"/>
                        </a:spcAft>
                      </a:pPr>
                      <a:r>
                        <a:rPr lang="es-SV" sz="2400" dirty="0">
                          <a:latin typeface="AbadiMT-CondensedLight"/>
                          <a:ea typeface="Calibri"/>
                          <a:cs typeface="AbadiMT-CondensedLight"/>
                        </a:rPr>
                        <a:t>Función del tejido</a:t>
                      </a:r>
                      <a:endParaRPr lang="es-SV" sz="2400" dirty="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457200" algn="ctr">
                        <a:lnSpc>
                          <a:spcPct val="150000"/>
                        </a:lnSpc>
                        <a:spcBef>
                          <a:spcPts val="600"/>
                        </a:spcBef>
                        <a:spcAft>
                          <a:spcPts val="0"/>
                        </a:spcAft>
                      </a:pPr>
                      <a:r>
                        <a:rPr lang="es-SV" sz="2400" dirty="0">
                          <a:latin typeface="AbadiMT-CondensedLight"/>
                          <a:ea typeface="Calibri"/>
                          <a:cs typeface="AbadiMT-CondensedLight"/>
                        </a:rPr>
                        <a:t>Tejido animal</a:t>
                      </a:r>
                      <a:endParaRPr lang="es-SV" sz="2400" dirty="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457200" algn="ctr">
                        <a:lnSpc>
                          <a:spcPct val="150000"/>
                        </a:lnSpc>
                        <a:spcBef>
                          <a:spcPts val="600"/>
                        </a:spcBef>
                        <a:spcAft>
                          <a:spcPts val="0"/>
                        </a:spcAft>
                      </a:pPr>
                      <a:r>
                        <a:rPr lang="es-SV" sz="2400">
                          <a:latin typeface="AbadiMT-CondensedLight"/>
                          <a:ea typeface="Calibri"/>
                          <a:cs typeface="AbadiMT-CondensedLight"/>
                        </a:rPr>
                        <a:t>Tejido vegetal</a:t>
                      </a:r>
                      <a:endParaRPr lang="es-SV" sz="24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691277">
                <a:tc>
                  <a:txBody>
                    <a:bodyPr/>
                    <a:lstStyle/>
                    <a:p>
                      <a:pPr algn="ctr">
                        <a:spcBef>
                          <a:spcPts val="600"/>
                        </a:spcBef>
                        <a:spcAft>
                          <a:spcPts val="0"/>
                        </a:spcAft>
                      </a:pPr>
                      <a:r>
                        <a:rPr lang="es-SV" sz="2400" dirty="0">
                          <a:latin typeface="Arial"/>
                          <a:ea typeface="Calibri"/>
                          <a:cs typeface="Times New Roman"/>
                        </a:rPr>
                        <a:t>sostén y apoyo</a:t>
                      </a:r>
                      <a:endParaRPr lang="es-SV" sz="2400" dirty="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s-SV" sz="2400">
                          <a:latin typeface="Arial"/>
                          <a:ea typeface="Calibri"/>
                          <a:cs typeface="Times New Roman"/>
                        </a:rPr>
                        <a:t>óseo </a:t>
                      </a:r>
                      <a:endParaRPr lang="es-SV" sz="24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s-SV" sz="2400">
                          <a:latin typeface="Arial"/>
                          <a:ea typeface="Calibri"/>
                          <a:cs typeface="Times New Roman"/>
                        </a:rPr>
                        <a:t>esclerénquima </a:t>
                      </a:r>
                      <a:endParaRPr lang="es-SV" sz="24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2554">
                <a:tc>
                  <a:txBody>
                    <a:bodyPr/>
                    <a:lstStyle/>
                    <a:p>
                      <a:pPr algn="ctr">
                        <a:spcBef>
                          <a:spcPts val="600"/>
                        </a:spcBef>
                        <a:spcAft>
                          <a:spcPts val="0"/>
                        </a:spcAft>
                      </a:pPr>
                      <a:r>
                        <a:rPr lang="es-SV" sz="2400" dirty="0">
                          <a:latin typeface="Arial"/>
                          <a:ea typeface="Calibri"/>
                          <a:cs typeface="Times New Roman"/>
                        </a:rPr>
                        <a:t>conducción o transporte de sustancias</a:t>
                      </a:r>
                      <a:endParaRPr lang="es-SV" sz="2400" dirty="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s-SV" sz="2400">
                          <a:latin typeface="Arial"/>
                          <a:ea typeface="Calibri"/>
                          <a:cs typeface="Times New Roman"/>
                        </a:rPr>
                        <a:t>sanguíneo </a:t>
                      </a:r>
                      <a:endParaRPr lang="es-SV" sz="24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s-SV" sz="2400">
                          <a:latin typeface="Arial"/>
                          <a:ea typeface="Calibri"/>
                          <a:cs typeface="Times New Roman"/>
                        </a:rPr>
                        <a:t>vascular (floema y xilema)</a:t>
                      </a:r>
                      <a:endParaRPr lang="es-SV" sz="24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1277">
                <a:tc>
                  <a:txBody>
                    <a:bodyPr/>
                    <a:lstStyle/>
                    <a:p>
                      <a:pPr algn="ctr">
                        <a:spcBef>
                          <a:spcPts val="600"/>
                        </a:spcBef>
                        <a:spcAft>
                          <a:spcPts val="0"/>
                        </a:spcAft>
                      </a:pPr>
                      <a:r>
                        <a:rPr lang="es-SV" sz="2400">
                          <a:latin typeface="Arial"/>
                          <a:ea typeface="Calibri"/>
                          <a:cs typeface="Times New Roman"/>
                        </a:rPr>
                        <a:t>revestimiento </a:t>
                      </a:r>
                      <a:endParaRPr lang="es-SV" sz="24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s-SV" sz="2400">
                          <a:latin typeface="Arial"/>
                          <a:ea typeface="Calibri"/>
                          <a:cs typeface="Times New Roman"/>
                        </a:rPr>
                        <a:t>epitelial</a:t>
                      </a:r>
                      <a:endParaRPr lang="es-SV" sz="24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s-SV" sz="2400">
                          <a:latin typeface="Arial"/>
                          <a:ea typeface="Calibri"/>
                          <a:cs typeface="Times New Roman"/>
                        </a:rPr>
                        <a:t>epidérmico</a:t>
                      </a:r>
                      <a:endParaRPr lang="es-SV" sz="24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1277">
                <a:tc>
                  <a:txBody>
                    <a:bodyPr/>
                    <a:lstStyle/>
                    <a:p>
                      <a:pPr algn="ctr">
                        <a:spcBef>
                          <a:spcPts val="600"/>
                        </a:spcBef>
                        <a:spcAft>
                          <a:spcPts val="0"/>
                        </a:spcAft>
                      </a:pPr>
                      <a:r>
                        <a:rPr lang="es-SV" sz="2400">
                          <a:latin typeface="Arial"/>
                          <a:ea typeface="Calibri"/>
                          <a:cs typeface="Times New Roman"/>
                        </a:rPr>
                        <a:t>crecimiento lateral </a:t>
                      </a:r>
                      <a:endParaRPr lang="es-SV" sz="24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s-SV" sz="2400">
                          <a:solidFill>
                            <a:srgbClr val="1A1A1A"/>
                          </a:solidFill>
                          <a:latin typeface="Arial"/>
                          <a:ea typeface="Calibri"/>
                          <a:cs typeface="Times New Roman"/>
                        </a:rPr>
                        <a:t>conjuntivo y muscular</a:t>
                      </a:r>
                      <a:r>
                        <a:rPr lang="es-SV" sz="2400">
                          <a:latin typeface="Arial"/>
                          <a:ea typeface="Calibri"/>
                          <a:cs typeface="Times New Roman"/>
                        </a:rPr>
                        <a:t> </a:t>
                      </a:r>
                      <a:endParaRPr lang="es-SV" sz="24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s-SV" sz="2400">
                          <a:latin typeface="Arial"/>
                          <a:ea typeface="Calibri"/>
                          <a:cs typeface="Times New Roman"/>
                        </a:rPr>
                        <a:t>cámbium </a:t>
                      </a:r>
                      <a:endParaRPr lang="es-SV" sz="24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1277">
                <a:tc>
                  <a:txBody>
                    <a:bodyPr/>
                    <a:lstStyle/>
                    <a:p>
                      <a:pPr algn="ctr">
                        <a:spcBef>
                          <a:spcPts val="600"/>
                        </a:spcBef>
                        <a:spcAft>
                          <a:spcPts val="0"/>
                        </a:spcAft>
                      </a:pPr>
                      <a:r>
                        <a:rPr lang="es-SV" sz="2400">
                          <a:latin typeface="Arial"/>
                          <a:ea typeface="Calibri"/>
                          <a:cs typeface="Times New Roman"/>
                        </a:rPr>
                        <a:t>reserva</a:t>
                      </a:r>
                      <a:endParaRPr lang="es-SV" sz="24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s-SV" sz="2400">
                          <a:latin typeface="Arial"/>
                          <a:ea typeface="Calibri"/>
                          <a:cs typeface="Times New Roman"/>
                        </a:rPr>
                        <a:t>adiposo</a:t>
                      </a:r>
                      <a:endParaRPr lang="es-SV" sz="240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s-SV" sz="2400" dirty="0">
                          <a:latin typeface="Arial"/>
                          <a:ea typeface="Calibri"/>
                          <a:cs typeface="Times New Roman"/>
                        </a:rPr>
                        <a:t>parénquima </a:t>
                      </a:r>
                      <a:endParaRPr lang="es-SV" sz="2400" dirty="0">
                        <a:latin typeface="Bookman Old Style"/>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SV" dirty="0" smtClean="0"/>
              <a:t>La célula</a:t>
            </a:r>
            <a:endParaRPr lang="es-SV" dirty="0"/>
          </a:p>
        </p:txBody>
      </p:sp>
      <p:sp>
        <p:nvSpPr>
          <p:cNvPr id="3" name="2 Marcador de contenido"/>
          <p:cNvSpPr>
            <a:spLocks noGrp="1"/>
          </p:cNvSpPr>
          <p:nvPr>
            <p:ph sz="quarter" idx="1"/>
          </p:nvPr>
        </p:nvSpPr>
        <p:spPr/>
        <p:txBody>
          <a:bodyPr/>
          <a:lstStyle/>
          <a:p>
            <a:r>
              <a:rPr lang="es-ES" b="1" dirty="0" smtClean="0"/>
              <a:t>¿Qué es la vida?</a:t>
            </a:r>
            <a:endParaRPr lang="es-SV" dirty="0" smtClean="0"/>
          </a:p>
          <a:p>
            <a:r>
              <a:rPr lang="es-ES" dirty="0" smtClean="0"/>
              <a:t>Llamamos vida a la capacidad que tienen algunos seres</a:t>
            </a:r>
            <a:r>
              <a:rPr lang="es-ES" b="1" dirty="0" smtClean="0"/>
              <a:t> </a:t>
            </a:r>
            <a:r>
              <a:rPr lang="es-ES" dirty="0" smtClean="0"/>
              <a:t>vivos de realizar una serie de actividades, llamadas </a:t>
            </a:r>
            <a:r>
              <a:rPr lang="es-ES" b="1" dirty="0" smtClean="0"/>
              <a:t>funciones vitales</a:t>
            </a:r>
            <a:r>
              <a:rPr lang="es-ES" dirty="0" smtClean="0"/>
              <a:t>, que son posibles gracias a un determinado modo de organización de la materia.</a:t>
            </a:r>
            <a:endParaRPr lang="es-SV" dirty="0" smtClean="0"/>
          </a:p>
          <a:p>
            <a:endParaRPr lang="es-SV"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r"/>
            <a:r>
              <a:rPr lang="es-SV" b="1" i="1" u="sng" dirty="0" smtClean="0"/>
              <a:t>Tejidos vegetales</a:t>
            </a:r>
            <a:endParaRPr lang="es-SV" dirty="0"/>
          </a:p>
        </p:txBody>
      </p:sp>
      <p:sp>
        <p:nvSpPr>
          <p:cNvPr id="3" name="2 Marcador de contenido"/>
          <p:cNvSpPr>
            <a:spLocks noGrp="1"/>
          </p:cNvSpPr>
          <p:nvPr>
            <p:ph sz="quarter" idx="1"/>
          </p:nvPr>
        </p:nvSpPr>
        <p:spPr>
          <a:xfrm>
            <a:off x="612648" y="1600200"/>
            <a:ext cx="8153400" cy="5069160"/>
          </a:xfrm>
        </p:spPr>
        <p:txBody>
          <a:bodyPr>
            <a:normAutofit fontScale="77500" lnSpcReduction="20000"/>
          </a:bodyPr>
          <a:lstStyle/>
          <a:p>
            <a:r>
              <a:rPr lang="es-SV" b="1" dirty="0" smtClean="0"/>
              <a:t>1. Epidérmico:</a:t>
            </a:r>
            <a:r>
              <a:rPr lang="es-SV" dirty="0" smtClean="0"/>
              <a:t> Forma una capa exterior continua sobre la superficie de una planta. No existen espacios entre las células, pero contiene los estomas.</a:t>
            </a:r>
          </a:p>
          <a:p>
            <a:r>
              <a:rPr lang="es-SV" b="1" dirty="0" smtClean="0"/>
              <a:t>2. Parénquima:</a:t>
            </a:r>
            <a:r>
              <a:rPr lang="es-SV" dirty="0" smtClean="0"/>
              <a:t> formado por células redondeadas englobadas en una pared celular de celulosa que contiene espacios intercelulares llenos de aire. Su función es sujetar las partes no leñosas de la planta y como tejido de reserva en raíces, tallos y hojas.</a:t>
            </a:r>
          </a:p>
          <a:p>
            <a:r>
              <a:rPr lang="es-SV" b="1" dirty="0" smtClean="0"/>
              <a:t>3. Colénquima:</a:t>
            </a:r>
            <a:r>
              <a:rPr lang="es-SV" dirty="0" smtClean="0"/>
              <a:t> formado por células alargadas y especializado en dar soporte a las partes de la planta en crecimiento activo que son flexibles.</a:t>
            </a:r>
          </a:p>
          <a:p>
            <a:r>
              <a:rPr lang="es-SV" b="1" dirty="0" smtClean="0"/>
              <a:t>4. Esclerénquima</a:t>
            </a:r>
            <a:r>
              <a:rPr lang="es-SV" dirty="0" smtClean="0"/>
              <a:t>: Tejido con pared celular secundaria de lignina formado por células llamadas </a:t>
            </a:r>
            <a:r>
              <a:rPr lang="es-SV" u="sng" dirty="0" smtClean="0"/>
              <a:t>esclereidas.</a:t>
            </a:r>
            <a:r>
              <a:rPr lang="es-SV" dirty="0" smtClean="0"/>
              <a:t> Su función es proporcionar apoyo a otras partes de la planta.</a:t>
            </a:r>
          </a:p>
          <a:p>
            <a:r>
              <a:rPr lang="es-SV" b="1" dirty="0" smtClean="0"/>
              <a:t>5. Cámbium:</a:t>
            </a:r>
            <a:r>
              <a:rPr lang="es-SV" dirty="0" smtClean="0"/>
              <a:t> Capa de células de pared delgada situada entre el xilema y el floema. Es un tejido formador de nuevas células y responsable del crecimiento lateral de las plantas.</a:t>
            </a:r>
          </a:p>
          <a:p>
            <a:endParaRPr lang="es-SV"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SV" b="1" i="1" u="sng" dirty="0" smtClean="0"/>
              <a:t>Tejidos animales</a:t>
            </a:r>
            <a:endParaRPr lang="es-SV" dirty="0"/>
          </a:p>
        </p:txBody>
      </p:sp>
      <p:sp>
        <p:nvSpPr>
          <p:cNvPr id="3" name="2 Marcador de contenido"/>
          <p:cNvSpPr>
            <a:spLocks noGrp="1"/>
          </p:cNvSpPr>
          <p:nvPr>
            <p:ph sz="quarter" idx="1"/>
          </p:nvPr>
        </p:nvSpPr>
        <p:spPr/>
        <p:txBody>
          <a:bodyPr>
            <a:normAutofit fontScale="77500" lnSpcReduction="20000"/>
          </a:bodyPr>
          <a:lstStyle/>
          <a:p>
            <a:r>
              <a:rPr lang="es-SV" b="1" dirty="0" smtClean="0"/>
              <a:t>1. Epitelio compuesto: </a:t>
            </a:r>
            <a:r>
              <a:rPr lang="es-SV" dirty="0" smtClean="0"/>
              <a:t>Formado por células columnares unidas a la membrana basal y células escamosas y aplanadas en zonas sometidas a esfuerzos como la epidermis de la piel.</a:t>
            </a:r>
          </a:p>
          <a:p>
            <a:r>
              <a:rPr lang="es-SV" b="1" dirty="0" smtClean="0"/>
              <a:t>2. Tejido adiposo:</a:t>
            </a:r>
            <a:r>
              <a:rPr lang="es-SV" dirty="0" smtClean="0"/>
              <a:t> Formado por células grasas debajo de la piel, su función es de aislamiento, protección y para almacenar energía.</a:t>
            </a:r>
          </a:p>
          <a:p>
            <a:r>
              <a:rPr lang="es-SV" b="1" dirty="0" smtClean="0"/>
              <a:t>3. Tejido Nervioso</a:t>
            </a:r>
            <a:r>
              <a:rPr lang="es-SV" dirty="0" smtClean="0"/>
              <a:t>: Está formado por células especializadas llamadas neuronas que en su conjunto forman La unidad básica estructural y fisiológica del sistema nervioso es la neurona. Las neuronas poseen prolongaciones largas llamadas dendritas y un axón. </a:t>
            </a:r>
          </a:p>
          <a:p>
            <a:pPr>
              <a:buNone/>
            </a:pPr>
            <a:r>
              <a:rPr lang="es-SV" dirty="0" smtClean="0"/>
              <a:t>Las dendritas permiten la comunicación de una neurona con otra y se encargan de recibir los impulsos provenientes de otras neuronas y pasarlos al cuerpo celular. </a:t>
            </a:r>
          </a:p>
          <a:p>
            <a:pPr>
              <a:buNone/>
            </a:pPr>
            <a:r>
              <a:rPr lang="es-SV" dirty="0" smtClean="0"/>
              <a:t>El axón, también llamado cilindroeje, se encarga llevar el impulso nervioso desde el cuerpo celular hasta otras neuronas o tejidos.</a:t>
            </a:r>
          </a:p>
          <a:p>
            <a:endParaRPr lang="es-SV"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r"/>
            <a:r>
              <a:rPr lang="es-SV" b="1" i="1" u="sng" dirty="0" smtClean="0"/>
              <a:t>FOTOSÍNTESIS Y RESPIRACIÓN CELULAR</a:t>
            </a:r>
            <a:endParaRPr lang="es-SV" dirty="0"/>
          </a:p>
        </p:txBody>
      </p:sp>
      <p:sp>
        <p:nvSpPr>
          <p:cNvPr id="3" name="2 Marcador de contenido"/>
          <p:cNvSpPr>
            <a:spLocks noGrp="1"/>
          </p:cNvSpPr>
          <p:nvPr>
            <p:ph sz="quarter" idx="1"/>
          </p:nvPr>
        </p:nvSpPr>
        <p:spPr>
          <a:xfrm>
            <a:off x="612648" y="1600200"/>
            <a:ext cx="8153400" cy="4925144"/>
          </a:xfrm>
        </p:spPr>
        <p:txBody>
          <a:bodyPr>
            <a:normAutofit fontScale="85000" lnSpcReduction="20000"/>
          </a:bodyPr>
          <a:lstStyle/>
          <a:p>
            <a:r>
              <a:rPr lang="es-SV" dirty="0" smtClean="0"/>
              <a:t>Las frutas son una fuente de vitaminas y energía para tu organismo; pero ¿de dónde procede esa energía?</a:t>
            </a:r>
          </a:p>
          <a:p>
            <a:r>
              <a:rPr lang="es-SV" dirty="0" smtClean="0"/>
              <a:t>Las plantas transforman la energía luminosa en energía química en forma de azúcar que en las frutas tiene el nombre específico de fructosa.</a:t>
            </a:r>
          </a:p>
          <a:p>
            <a:r>
              <a:rPr lang="es-SV" dirty="0" smtClean="0"/>
              <a:t>¿Qué importancia tienen las frutas y verduras en tu alimentación?</a:t>
            </a:r>
          </a:p>
          <a:p>
            <a:r>
              <a:rPr lang="es-SV" dirty="0" smtClean="0"/>
              <a:t>Casi toda la base de la alimentación del hombre y de los animales está en los vegetales, ya que éstos son seres autótrofos y producen las sustancias nutritivas propias que los demás seres vivos aprovechan.</a:t>
            </a:r>
          </a:p>
          <a:p>
            <a:r>
              <a:rPr lang="es-SV" dirty="0" smtClean="0"/>
              <a:t>Los seres vivos heterótrofos (animales) toman las sustancias nutritivas ya elaborados, las degradan e integran a su metabolismo.</a:t>
            </a:r>
            <a:endParaRPr lang="es-SV"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r"/>
            <a:r>
              <a:rPr lang="es-SV" b="1" i="1" u="sng" dirty="0" smtClean="0"/>
              <a:t>LA FOTOSÍNTESIS</a:t>
            </a:r>
            <a:endParaRPr lang="es-SV" dirty="0"/>
          </a:p>
        </p:txBody>
      </p:sp>
      <p:sp>
        <p:nvSpPr>
          <p:cNvPr id="3" name="2 Marcador de contenido"/>
          <p:cNvSpPr>
            <a:spLocks noGrp="1"/>
          </p:cNvSpPr>
          <p:nvPr>
            <p:ph sz="quarter" idx="1"/>
          </p:nvPr>
        </p:nvSpPr>
        <p:spPr>
          <a:xfrm>
            <a:off x="612648" y="1600200"/>
            <a:ext cx="8153400" cy="4853136"/>
          </a:xfrm>
        </p:spPr>
        <p:txBody>
          <a:bodyPr>
            <a:normAutofit fontScale="92500"/>
          </a:bodyPr>
          <a:lstStyle/>
          <a:p>
            <a:r>
              <a:rPr lang="es-SV" dirty="0" smtClean="0"/>
              <a:t>Los organismos heterótrofos (células y organismos animales, incluyendo al hombre) no sintetizan sustancias nutritivas ni energía química: las adquieren de las plantas.</a:t>
            </a:r>
          </a:p>
          <a:p>
            <a:r>
              <a:rPr lang="es-SV" dirty="0" smtClean="0"/>
              <a:t>La luz solar es la fuente de todos los tipos de energía en el planeta Tierra, insumo de la fotosíntesis en las plantas e indispensable para la vida.</a:t>
            </a:r>
          </a:p>
          <a:p>
            <a:r>
              <a:rPr lang="es-SV" dirty="0" smtClean="0"/>
              <a:t>La fotosíntesis tiene lugar en los cloroplastos en las partes verdes de las plantas en los que se elaboran compuestos orgánicos a partir de la energía solar y compuestos inorgánicos.</a:t>
            </a:r>
            <a:endParaRPr lang="es-SV"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404664"/>
            <a:ext cx="8298504" cy="6048672"/>
          </a:xfrm>
        </p:spPr>
        <p:txBody>
          <a:bodyPr>
            <a:normAutofit fontScale="92500"/>
          </a:bodyPr>
          <a:lstStyle/>
          <a:p>
            <a:r>
              <a:rPr lang="es-SV" dirty="0" smtClean="0"/>
              <a:t>La fotosíntesis es la base de la vida pues consiste en la producción de alimentos y en la liberación de oxígeno.</a:t>
            </a:r>
          </a:p>
          <a:p>
            <a:pPr>
              <a:buNone/>
            </a:pPr>
            <a:endParaRPr lang="es-SV" dirty="0" smtClean="0"/>
          </a:p>
          <a:p>
            <a:pPr>
              <a:buNone/>
            </a:pPr>
            <a:r>
              <a:rPr lang="es-SV" dirty="0" smtClean="0"/>
              <a:t>La fotosíntesis se da en dos fases principales: </a:t>
            </a:r>
          </a:p>
          <a:p>
            <a:r>
              <a:rPr lang="es-SV" dirty="0" smtClean="0"/>
              <a:t>la fase clara : ocurre en el grana en los cloroplastos</a:t>
            </a:r>
          </a:p>
          <a:p>
            <a:r>
              <a:rPr lang="es-SV" dirty="0" smtClean="0"/>
              <a:t>la fase oscura: en el estroma en los cloroplastos.</a:t>
            </a:r>
          </a:p>
          <a:p>
            <a:r>
              <a:rPr lang="es-SV" dirty="0" smtClean="0"/>
              <a:t>En la célula vegetal existen unas estructuras especializadas llamados cloroplastos, responsables de la ejecución de las reacciones químicas de la fotosíntesis.</a:t>
            </a:r>
          </a:p>
          <a:p>
            <a:r>
              <a:rPr lang="es-SV" dirty="0" smtClean="0"/>
              <a:t>La matriz del cloroplasto se conoce como estroma y los pliegues internos como grana o </a:t>
            </a:r>
            <a:r>
              <a:rPr lang="es-SV" dirty="0" err="1" smtClean="0"/>
              <a:t>granum</a:t>
            </a:r>
            <a:r>
              <a:rPr lang="es-SV" dirty="0" smtClean="0"/>
              <a:t>, los grana, es donde se encuentra la clorofila.</a:t>
            </a:r>
          </a:p>
          <a:p>
            <a:endParaRPr lang="es-SV"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6" name="Animación Fotosintesis en 3D traducida al español.wmv">
            <a:hlinkClick r:id="" action="ppaction://media"/>
          </p:cNvPr>
          <p:cNvPicPr>
            <a:picLocks noGrp="1" noRot="1" noChangeAspect="1"/>
          </p:cNvPicPr>
          <p:nvPr>
            <p:ph sz="quarter" idx="1"/>
            <a:videoFile r:link="rId1"/>
          </p:nvPr>
        </p:nvPicPr>
        <p:blipFill>
          <a:blip r:embed="rId3" cstate="print"/>
          <a:stretch>
            <a:fillRect/>
          </a:stretch>
        </p:blipFill>
        <p:spPr>
          <a:xfrm>
            <a:off x="-152048" y="0"/>
            <a:ext cx="9296047" cy="6858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4" name="Respiración celular en 3d animación.wmv">
            <a:hlinkClick r:id="" action="ppaction://media"/>
          </p:cNvPr>
          <p:cNvPicPr>
            <a:picLocks noGrp="1" noRot="1" noChangeAspect="1"/>
          </p:cNvPicPr>
          <p:nvPr>
            <p:ph sz="quarter" idx="1"/>
            <a:videoFile r:link="rId1"/>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11088" y="-171400"/>
            <a:ext cx="8153400" cy="990600"/>
          </a:xfrm>
        </p:spPr>
        <p:txBody>
          <a:bodyPr/>
          <a:lstStyle/>
          <a:p>
            <a:pPr algn="r"/>
            <a:r>
              <a:rPr lang="es-SV" dirty="0" smtClean="0"/>
              <a:t>Fase clara</a:t>
            </a:r>
            <a:endParaRPr lang="es-SV" dirty="0"/>
          </a:p>
        </p:txBody>
      </p:sp>
      <p:pic>
        <p:nvPicPr>
          <p:cNvPr id="32770" name="Picture 2" descr="C:\Users\MIGUEL\Desktop\unidad 9 celula\fase_luminosa_las_dos.gif"/>
          <p:cNvPicPr>
            <a:picLocks noGrp="1" noChangeAspect="1" noChangeArrowheads="1"/>
          </p:cNvPicPr>
          <p:nvPr>
            <p:ph sz="quarter" idx="1"/>
          </p:nvPr>
        </p:nvPicPr>
        <p:blipFill>
          <a:blip r:embed="rId2" cstate="print"/>
          <a:srcRect/>
          <a:stretch>
            <a:fillRect/>
          </a:stretch>
        </p:blipFill>
        <p:spPr bwMode="auto">
          <a:xfrm>
            <a:off x="0" y="692696"/>
            <a:ext cx="9144000" cy="623509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648" y="-153888"/>
            <a:ext cx="8153400" cy="990600"/>
          </a:xfrm>
        </p:spPr>
        <p:txBody>
          <a:bodyPr/>
          <a:lstStyle/>
          <a:p>
            <a:r>
              <a:rPr lang="es-SV" dirty="0" smtClean="0"/>
              <a:t>Fase Oscura o Ciclo de Calvin</a:t>
            </a:r>
            <a:endParaRPr lang="es-SV" dirty="0"/>
          </a:p>
        </p:txBody>
      </p:sp>
      <p:sp>
        <p:nvSpPr>
          <p:cNvPr id="3" name="2 Marcador de contenido"/>
          <p:cNvSpPr>
            <a:spLocks noGrp="1"/>
          </p:cNvSpPr>
          <p:nvPr>
            <p:ph sz="quarter" idx="1"/>
          </p:nvPr>
        </p:nvSpPr>
        <p:spPr/>
        <p:txBody>
          <a:bodyPr/>
          <a:lstStyle/>
          <a:p>
            <a:endParaRPr lang="es-SV"/>
          </a:p>
        </p:txBody>
      </p:sp>
      <p:pic>
        <p:nvPicPr>
          <p:cNvPr id="33794" name="Picture 2" descr="C:\Users\MIGUEL\Desktop\unidad 9 celula\Ciclo_de_Calvin_Bort.gif"/>
          <p:cNvPicPr>
            <a:picLocks noChangeAspect="1" noChangeArrowheads="1" noCrop="1"/>
          </p:cNvPicPr>
          <p:nvPr/>
        </p:nvPicPr>
        <p:blipFill>
          <a:blip r:embed="rId2" cstate="print"/>
          <a:srcRect/>
          <a:stretch>
            <a:fillRect/>
          </a:stretch>
        </p:blipFill>
        <p:spPr bwMode="auto">
          <a:xfrm>
            <a:off x="0" y="836712"/>
            <a:ext cx="9113305" cy="576064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pic>
        <p:nvPicPr>
          <p:cNvPr id="34818" name="Picture 2" descr="C:\Users\MIGUEL\Desktop\unidad 9 celula\fases fotosintesis.jpg"/>
          <p:cNvPicPr>
            <a:picLocks noGrp="1" noChangeAspect="1" noChangeArrowheads="1"/>
          </p:cNvPicPr>
          <p:nvPr>
            <p:ph sz="quarter" idx="1"/>
          </p:nvPr>
        </p:nvPicPr>
        <p:blipFill>
          <a:blip r:embed="rId2" cstate="print"/>
          <a:srcRect/>
          <a:stretch>
            <a:fillRect/>
          </a:stretch>
        </p:blipFill>
        <p:spPr bwMode="auto">
          <a:xfrm>
            <a:off x="43678" y="0"/>
            <a:ext cx="9100322"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Funciones vitales.</a:t>
            </a:r>
            <a:endParaRPr lang="es-SV" dirty="0"/>
          </a:p>
        </p:txBody>
      </p:sp>
      <p:sp>
        <p:nvSpPr>
          <p:cNvPr id="3" name="2 Marcador de contenido"/>
          <p:cNvSpPr>
            <a:spLocks noGrp="1"/>
          </p:cNvSpPr>
          <p:nvPr>
            <p:ph sz="quarter" idx="1"/>
          </p:nvPr>
        </p:nvSpPr>
        <p:spPr/>
        <p:txBody>
          <a:bodyPr/>
          <a:lstStyle/>
          <a:p>
            <a:r>
              <a:rPr lang="es-ES" dirty="0" smtClean="0"/>
              <a:t>Llamamos funciones vitales al conjunto de actividades (o procesos) que pueden realzar todos los seres</a:t>
            </a:r>
            <a:r>
              <a:rPr lang="es-ES" b="1" dirty="0" smtClean="0"/>
              <a:t> </a:t>
            </a:r>
            <a:r>
              <a:rPr lang="es-ES" dirty="0" smtClean="0"/>
              <a:t>vivos.</a:t>
            </a:r>
            <a:endParaRPr lang="es-SV" dirty="0" smtClean="0"/>
          </a:p>
          <a:p>
            <a:r>
              <a:rPr lang="es-ES" b="1" dirty="0" smtClean="0"/>
              <a:t>Funciones de nutrición</a:t>
            </a:r>
          </a:p>
          <a:p>
            <a:r>
              <a:rPr lang="es-ES" b="1" dirty="0" smtClean="0"/>
              <a:t>Funciones de relación.</a:t>
            </a:r>
          </a:p>
          <a:p>
            <a:r>
              <a:rPr lang="es-ES" b="1" dirty="0" smtClean="0"/>
              <a:t>Funciones de reproducción.</a:t>
            </a:r>
            <a:endParaRPr lang="es-SV"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Ecuación de la fotosíntesis</a:t>
            </a:r>
            <a:endParaRPr lang="es-SV" dirty="0"/>
          </a:p>
        </p:txBody>
      </p:sp>
      <p:pic>
        <p:nvPicPr>
          <p:cNvPr id="4" name="3 Marcador de contenido"/>
          <p:cNvPicPr>
            <a:picLocks noGrp="1"/>
          </p:cNvPicPr>
          <p:nvPr>
            <p:ph sz="quarter" idx="1"/>
          </p:nvPr>
        </p:nvPicPr>
        <p:blipFill>
          <a:blip r:embed="rId2" cstate="print"/>
          <a:srcRect/>
          <a:stretch>
            <a:fillRect/>
          </a:stretch>
        </p:blipFill>
        <p:spPr bwMode="auto">
          <a:xfrm>
            <a:off x="467544" y="1844824"/>
            <a:ext cx="8676456" cy="3744416"/>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648" y="660648"/>
            <a:ext cx="8153400" cy="824136"/>
          </a:xfrm>
        </p:spPr>
        <p:txBody>
          <a:bodyPr>
            <a:normAutofit fontScale="90000"/>
          </a:bodyPr>
          <a:lstStyle/>
          <a:p>
            <a:pPr algn="r"/>
            <a:r>
              <a:rPr lang="es-SV" b="1" i="1" u="sng" dirty="0" smtClean="0"/>
              <a:t>RESPIRACIÓN CELULAR, </a:t>
            </a:r>
            <a:br>
              <a:rPr lang="es-SV" b="1" i="1" u="sng" dirty="0" smtClean="0"/>
            </a:br>
            <a:r>
              <a:rPr lang="es-SV" b="1" i="1" u="sng" dirty="0" smtClean="0"/>
              <a:t>ANAEROBIA Y AEROBIA</a:t>
            </a:r>
            <a:r>
              <a:rPr lang="es-SV" dirty="0" smtClean="0"/>
              <a:t/>
            </a:r>
            <a:br>
              <a:rPr lang="es-SV" dirty="0" smtClean="0"/>
            </a:br>
            <a:endParaRPr lang="es-SV" dirty="0"/>
          </a:p>
        </p:txBody>
      </p:sp>
      <p:sp>
        <p:nvSpPr>
          <p:cNvPr id="3" name="2 Marcador de contenido"/>
          <p:cNvSpPr>
            <a:spLocks noGrp="1"/>
          </p:cNvSpPr>
          <p:nvPr>
            <p:ph sz="quarter" idx="1"/>
          </p:nvPr>
        </p:nvSpPr>
        <p:spPr>
          <a:xfrm>
            <a:off x="612648" y="1600200"/>
            <a:ext cx="8153400" cy="4709120"/>
          </a:xfrm>
        </p:spPr>
        <p:txBody>
          <a:bodyPr/>
          <a:lstStyle/>
          <a:p>
            <a:r>
              <a:rPr lang="es-SV" dirty="0" smtClean="0"/>
              <a:t>Después de correr, caminar rápido o subir unas cuarenta gradas, ¿qué es lo que mas deseas? </a:t>
            </a:r>
          </a:p>
          <a:p>
            <a:r>
              <a:rPr lang="es-SV" dirty="0" smtClean="0"/>
              <a:t>Seguramente tus dos respuestas están asociadas con satisfacción y deseos de llevar más oxígeno a los pulmones. Bien, ese es el fin básico de respirar: introducir oxígeno para nutrir nuestras células.</a:t>
            </a:r>
          </a:p>
          <a:p>
            <a:r>
              <a:rPr lang="es-SV" dirty="0" smtClean="0"/>
              <a:t>¿Qué sientes cuando respiras profundamente?</a:t>
            </a:r>
          </a:p>
          <a:p>
            <a:endParaRPr lang="es-SV"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12648" y="548680"/>
            <a:ext cx="8153400" cy="6120680"/>
          </a:xfrm>
        </p:spPr>
        <p:txBody>
          <a:bodyPr>
            <a:normAutofit lnSpcReduction="10000"/>
          </a:bodyPr>
          <a:lstStyle/>
          <a:p>
            <a:r>
              <a:rPr lang="es-SV" sz="3200" dirty="0" smtClean="0"/>
              <a:t>Las células de los animales y de las plantas utilizan energía para la construcción y mantenimiento del protoplasma y de las membranas protoplasmáticas. Obtienen energía oxidando sustancias combustibles. </a:t>
            </a:r>
          </a:p>
          <a:p>
            <a:r>
              <a:rPr lang="es-SV" sz="3200" dirty="0" smtClean="0"/>
              <a:t>La oxidación en la célula se realiza mediante un proceso lento, a temperatura ambiente y en varias etapas, con participación de numerosas enzimas que definen la velocidad de las reacciones químicas. </a:t>
            </a:r>
          </a:p>
          <a:p>
            <a:r>
              <a:rPr lang="es-SV" sz="3200" dirty="0" smtClean="0"/>
              <a:t>Todo este proceso se realiza en el interior de las células vivas mediante la respiración, en las mitocondrias.</a:t>
            </a:r>
          </a:p>
          <a:p>
            <a:endParaRPr lang="es-SV"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SV" b="1" i="1" u="sng" dirty="0" smtClean="0"/>
              <a:t>Respiración anaerobia</a:t>
            </a:r>
            <a:endParaRPr lang="es-SV" dirty="0"/>
          </a:p>
        </p:txBody>
      </p:sp>
      <p:sp>
        <p:nvSpPr>
          <p:cNvPr id="3" name="2 Marcador de contenido"/>
          <p:cNvSpPr>
            <a:spLocks noGrp="1"/>
          </p:cNvSpPr>
          <p:nvPr>
            <p:ph sz="quarter" idx="1"/>
          </p:nvPr>
        </p:nvSpPr>
        <p:spPr/>
        <p:txBody>
          <a:bodyPr/>
          <a:lstStyle/>
          <a:p>
            <a:r>
              <a:rPr lang="es-SV" dirty="0" smtClean="0"/>
              <a:t>Es la respiración que se da cuando el hidrógeno se une al oxígeno de algún compuesto inorgánico como el NO</a:t>
            </a:r>
            <a:r>
              <a:rPr lang="es-SV" baseline="-25000" dirty="0" smtClean="0"/>
              <a:t>3</a:t>
            </a:r>
            <a:r>
              <a:rPr lang="es-SV" dirty="0" smtClean="0"/>
              <a:t> (óxido nitroso) o el CO</a:t>
            </a:r>
            <a:r>
              <a:rPr lang="es-SV" baseline="-25000" dirty="0" smtClean="0"/>
              <a:t>2</a:t>
            </a:r>
            <a:r>
              <a:rPr lang="es-SV" dirty="0" smtClean="0"/>
              <a:t> (dióxido de carbono). Este tipo de respiración se observa únicamente en las bacterias y tiene lugar en ausencia del oxígeno.</a:t>
            </a:r>
          </a:p>
          <a:p>
            <a:r>
              <a:rPr lang="es-SV" dirty="0" smtClean="0"/>
              <a:t>Los organismos que realizan respiración anaeróbica se llaman </a:t>
            </a:r>
            <a:r>
              <a:rPr lang="es-SV" b="1" dirty="0" smtClean="0"/>
              <a:t>anaerobios</a:t>
            </a:r>
            <a:endParaRPr lang="es-SV"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SV" b="1" i="1" u="sng" dirty="0" smtClean="0"/>
              <a:t>Respiración aerobia</a:t>
            </a:r>
            <a:endParaRPr lang="es-SV" dirty="0"/>
          </a:p>
        </p:txBody>
      </p:sp>
      <p:sp>
        <p:nvSpPr>
          <p:cNvPr id="3" name="2 Marcador de contenido"/>
          <p:cNvSpPr>
            <a:spLocks noGrp="1"/>
          </p:cNvSpPr>
          <p:nvPr>
            <p:ph sz="quarter" idx="1"/>
          </p:nvPr>
        </p:nvSpPr>
        <p:spPr/>
        <p:txBody>
          <a:bodyPr/>
          <a:lstStyle/>
          <a:p>
            <a:r>
              <a:rPr lang="es-SV" dirty="0" smtClean="0"/>
              <a:t>Es la respiración que solo puede tener lugar en presencia del oxígeno gaseoso libre del aire. Durante este tipo de respiración, los compuestos orgánicos se convierten en dióxido de carbono y agua con liberación de energía. Los organismos que realizan la respiración aerobia, se llaman </a:t>
            </a:r>
            <a:r>
              <a:rPr lang="es-SV" b="1" dirty="0" smtClean="0"/>
              <a:t>aerobios</a:t>
            </a:r>
          </a:p>
          <a:p>
            <a:r>
              <a:rPr lang="es-SV" dirty="0" smtClean="0"/>
              <a:t>En la respiración las células, tanto animales, vegetales, absorben oxígeno y con él transforman el azúcar en energía.</a:t>
            </a:r>
          </a:p>
          <a:p>
            <a:endParaRPr lang="es-SV"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r"/>
            <a:r>
              <a:rPr lang="es-SV" b="1" i="1" u="sng" dirty="0" smtClean="0"/>
              <a:t>Glucólisis</a:t>
            </a:r>
            <a:endParaRPr lang="es-SV" dirty="0"/>
          </a:p>
        </p:txBody>
      </p:sp>
      <p:sp>
        <p:nvSpPr>
          <p:cNvPr id="3" name="2 Marcador de contenido"/>
          <p:cNvSpPr>
            <a:spLocks noGrp="1"/>
          </p:cNvSpPr>
          <p:nvPr>
            <p:ph sz="quarter" idx="1"/>
          </p:nvPr>
        </p:nvSpPr>
        <p:spPr/>
        <p:txBody>
          <a:bodyPr/>
          <a:lstStyle/>
          <a:p>
            <a:r>
              <a:rPr lang="es-SV" dirty="0" smtClean="0"/>
              <a:t>Es la primera parte de la respiración celular en la que la glucosa es convertida en ácido pirúvico dentro del citoplasma de todos los organismos vivos</a:t>
            </a:r>
          </a:p>
          <a:p>
            <a:r>
              <a:rPr lang="es-SV" dirty="0" smtClean="0"/>
              <a:t>Produce energía para períodos breves en forma de ATP cuando existe escasez de oxígeno.</a:t>
            </a:r>
          </a:p>
          <a:p>
            <a:r>
              <a:rPr lang="es-SV" b="1" dirty="0" smtClean="0"/>
              <a:t>ATP </a:t>
            </a:r>
            <a:r>
              <a:rPr lang="es-SV" dirty="0" smtClean="0"/>
              <a:t>es un compuesto orgánico constituido por Adenina, Ribosa y tres grupos fosfato.</a:t>
            </a:r>
          </a:p>
          <a:p>
            <a:r>
              <a:rPr lang="es-SV" dirty="0" smtClean="0"/>
              <a:t>Este nucleótido es responsable del almacenamiento temporal de energía durante la respiración celular.</a:t>
            </a:r>
          </a:p>
          <a:p>
            <a:endParaRPr lang="es-SV" dirty="0"/>
          </a:p>
        </p:txBody>
      </p:sp>
      <p:pic>
        <p:nvPicPr>
          <p:cNvPr id="48130" name="Picture 2" descr="https://encrypted-tbn2.gstatic.com/images?q=tbn:ANd9GcQRWn6ylnEgEhKEB1KthUCY8AFdV-rXz2V0woKwrprH3qVVALrOuQ"/>
          <p:cNvPicPr>
            <a:picLocks noChangeAspect="1" noChangeArrowheads="1"/>
          </p:cNvPicPr>
          <p:nvPr/>
        </p:nvPicPr>
        <p:blipFill>
          <a:blip r:embed="rId2" cstate="print"/>
          <a:srcRect/>
          <a:stretch>
            <a:fillRect/>
          </a:stretch>
        </p:blipFill>
        <p:spPr bwMode="auto">
          <a:xfrm>
            <a:off x="251520" y="1052736"/>
            <a:ext cx="8820742" cy="592826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wipe(down)">
                                      <p:cBhvr>
                                        <p:cTn id="7" dur="500"/>
                                        <p:tgtEl>
                                          <p:spTgt spid="48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SV" b="1" u="sng" dirty="0" smtClean="0"/>
              <a:t>Ciclo de Krebs</a:t>
            </a:r>
            <a:endParaRPr lang="es-SV" dirty="0"/>
          </a:p>
        </p:txBody>
      </p:sp>
      <p:sp>
        <p:nvSpPr>
          <p:cNvPr id="3" name="2 Marcador de contenido"/>
          <p:cNvSpPr>
            <a:spLocks noGrp="1"/>
          </p:cNvSpPr>
          <p:nvPr>
            <p:ph sz="quarter" idx="1"/>
          </p:nvPr>
        </p:nvSpPr>
        <p:spPr/>
        <p:txBody>
          <a:bodyPr/>
          <a:lstStyle/>
          <a:p>
            <a:r>
              <a:rPr lang="es-SV" dirty="0" smtClean="0"/>
              <a:t>Es la segunda parte de la respiración celular en la que el ácido pirúvico , en presencia de oxígeno y a través de un complejo ciclo de reacciones controladas por enzimas , produce energía en forma de ATP y productos intermedios que dan lugar a otras sustancias tales como ácidos grasos y aminoácidos . </a:t>
            </a:r>
          </a:p>
          <a:p>
            <a:r>
              <a:rPr lang="es-SV" dirty="0" smtClean="0"/>
              <a:t>El ciclo de Krebs tiene lugar en las mitocondrias.</a:t>
            </a:r>
          </a:p>
          <a:p>
            <a:endParaRPr lang="es-SV" dirty="0"/>
          </a:p>
        </p:txBody>
      </p:sp>
      <p:sp>
        <p:nvSpPr>
          <p:cNvPr id="47106" name="AutoShape 2" descr="data:image/jpeg;base64,/9j/4AAQSkZJRgABAQAAAQABAAD/2wCEAAkGBxQSEhQUExQWFBUVGBcXGRYYFxgYFxcXFRUYFxUZFBgYHCggGCAoGxwYITIhJSkrLi4uGB8zODYsNygtLisBCgoKDg0OGhAQGzAkICU3LDQsLSwsNCwsLywtLC4sLDQsNCwuLTUsLCwsLCwsLCw0LDI0LCwsLDUsLSwtLCwsLf/AABEIARcAtQMBIgACEQEDEQH/xAAbAAEAAgMBAQAAAAAAAAAAAAAAAwUBBAYCB//EAEUQAAIBAgMDBQ0IAQMCBwAAAAECEQADBBIhBTFBBhMiUWEUMjNCQ1JxcoGCssLRBxUjU5GSoaKxYsHwJDQWRHODs9Lh/8QAGwEBAAMBAQEBAAAAAAAAAAAAAAECBAMFBgf/xAAyEQACAQIEAwYFBAMBAAAAAAAAAQIDEQQSITETMlEFQWFxkfAUgaHR4SJSkrFCcvEV/9oADAMBAAIRAxEAPwD69s7AWuZt/hJ3ieIvmjsrY7is/lW/2L9KbP8AAWvUT4RU1cak3F2RKRD3FZ/Kt/sX6U7is/lW/wBi/SpqVTiyJsQ9xWfyrf7F+lO4rP5Vv9i/SpqU4shYh7is/lW/2L9KdxWfyrf7F+lTUpxZCxD3FZ/Kt/sX6U7is/lW/wBi/SpqxTiyFiLuKz+Vb/Yv0p3FZ/Kt/sX6VSXNnYhMzreGiMJJYyS2bOVMgGOAGkRuMD2uGxjKpXEJqAdUEGV6sumuvtA1yy08WQsXHcVn8q3+xfpTuKz+Vb/Yv0phFYW0FwhnCqGYCAzAdIgcJOsVNUcWQsQ9xWfyrf7F+lO4rP5Vv9i/SpqU4shYh7is/lW/2L9KdxWfyrf7F+lTUpxZCxD3FZ/Kt/sX6U7is/lW/wBi/SpqU4shYh7is/lW/wBi/SncVn8q3+xfpU1KcWQscxyvwNoc1FtB3/ir/p7KVscsfJe/8tK0lS52f4C16ifCKmqHZ/gLXqJ8Iqas1XmLIUpSuRIpSlAKUpQClYqvubXtrde0T0kCEjUklw5gADgqyeoGTA1qQbeM8G/qt/g1XXHvBLPNCV5vpRlnNFvIDm8UgvJGui7q8YnbNu4lxLdxQ+UgZwSpPNlz3u8QG1HmNE5a8bO25bW2iO4a4Mls5FaMxA0E6iNd8E5G0qbAjt43GlADh4fKJbMkZjAJAz8N8dhHaSY3G6zh56TQS6RHRyAxw3yd+k6TFb6bcsEE84Mo8bUggqGBBHCDx3weAmrKoBHZYlQSIJAkdRjUaVJSlQBSlKAUpSgFKUqQUHLHyXv/AC0pyx8l7/y0raULnZ/gLXqJ8Iqaodn+AteonwipqzVeYshSlK5EilKUApSlAYrWu7PtMZa1bYiTJRSZMEmSOwfoOqtmsFx1j9aXBoX9m2VRytq2pyvqqKp1Ug6gTu0pgtm2SiNzNqSEaebWcyr0Tu3jgeFS7RuE2nCZWcqQAWgExuJ4emsbMuEWrYfKrhQCA0gGNwPH00zeJNmem2XZO+zaM6aou4QAN3+lf2jqrbryHHWP1rNLkGaUpQClKUApSlAKUpUgoOWPkvf+WlOWPkvf+WlbShc7P8Ba9RPhFTVDs/wFr1E+EVNWarzFkKV4e4BvMVp3cafF07a4Smo7nSMHLY3WYDeYqB8Yo3Sa0GYnfrW7g7Eanf8A4rmqkpOyOjpxgrs8XMS/mwPQagbEMeJ/x/irSoGwinhHopKEnsxGpFbo0rVsuf8AethsD1HXtrbRABAr1UxpK2pEqrvoU7oQYOlZtWyxgVYY0fhv2KxHZoaYHwadqqT6SoqvA13LcfTY8rgljXU1rX8OU1G7/HpqyrFXdKLRzVWSepVrfYcT/mpVxrDfBrZOEXq/mvaWVG4CqKE13l3Ug+4hTGqd+lbCsDuM14vWAw3e2qzVT1EVaU5Q3IjCM9tC4pWhaxpHfa9vGty3cDbjV4zUtikoOO57pSlXKFByx8l7/wAtKcsfJe/8tK2lC52f4C16ifCK8YjFBdBqf4Fe9n+AteonwivBwgmeHVWPEZr/AKTrTy/5Hixh83SfXsqdsOp8UVLSuagkiXNtkKYZQZipqUqySWxVtvcUpShBg1zw5ZYbrf8AYa6E18WFer2bg6eIzZ76W28bnjdr4+rhcnDtrffwt9z6FjeVOGuW3TPcTMCMyp0lniJkewgjrqz2bjLaWLPTdwywGKku2UEkkKNNAT1DQdVfIsWslNSJaNOsiZ36HTfrvr6zydw6PhLGdVaBIkAwekJE7tCR7TVu0MFSoQThffr4FOy+0K2Jm1O219F4m2NsYeY5+1PVzizunr6ta9Yfatl4CXbbFtAA6yTGaImZiTHZUV/ZeHVS3c9s5ekALSlpA8URv4VBsfDYe9ZtXVwyWwyhgrWkDLmGo0EbtJGhHWK8nQ9wssJiVuoHRgytuI4wYP8AM1NUdqyqiFUKJJgAASTJOnEmpKAVr38KG13GtilVaT0ZKbTujTGBHE/xXi7hynSU7v8AntrfrDCRFUdONtC6qy7yDDYgNpuP+fRWxVbhLMn0VY1NOTa1FWKT0KHlj5L3/lpTlj5L3/lpXonAudn+Ateonwipqh2f4C16ifCKmrNV5iyFKUrkSKUpQClKp8ZygS2WBVzlJBiCejEgLOYkzoIluE1ILc18hfkjjd4Rt89+NRmBCxmgadGeO+vo2H20l5jZAdWYRmGWBmRjKsCQTA4Tr6DHg8mbeUILl4KoAVc4hVAUKoldQAoAmePHWteGxcsPey3sYsXgoYnLmbVr7W7/AD8jgm5LYskQjGNYzKPQeif4Ohmu72Vs66MNYQuVZdWUmJEOIzW4OhKt25Y46VfJ29hMXzi4e7ePNmWMZO/077LJnKfRqN2ldXgsMLSLbUkqgCidTA0AnjAgeyrYnHTxEbSS+X/SMP2UsFUe97Ws/XojV2fhr6uWu3RcBULlCxBDSGHaZIPqp21nk9/2uG/9G1/8a1LtS8Us3GXvspC9rt0UHtYge2p7FoIqqNygKPQBArEbiSlc7c5Y2FYqRckEg9EbwY668/8AjTD9Vz9o/wDtWr4LEfsZifaOFWnER0lK1NmY9b9sXEnKZiRB0JB/xW3WaUXFtPdGuElOKlHZisVmlVLHkLXqlKAoOWPkvf8AlpTlj5L3/lpW4oXOz/AWvUT4RU1Q7P8AAWvUT4RU1ZqvMWQpSlciRSlKAVXjHIpuMxOUMFmCQCAAQI7eyrCq5cZaS48soLMo0XUkACCwGpnhJipBJh9pW3fIpJYCdxA0W2x39ly2fe7DG4a4DlB9peGw924luy128pKMYyAEGCCYLcOIAqoHKrbOK/7fC82p3Nk+a5KmoPQp9mV5RzStFdW7fcfZi4wm0MZg30Zj0J8bmy0R6VJb0Cvq1fD7XJXauMvHEMVS4pEXiQpbLpKFNCNIkDqg8au35L7cH/nZ7BdfX9amxsxlGlXqcRVY3aV9dLrTTwPojtz10KPB2TmY8Gux0E7cvfntydRFWVfJrNrb2FAVQLiLwAtEf7t21bclOWuNvYpcNicJzZYE5yHtwFBLHKwM8Bw1NDHPs6cYuUZRl5P5nL7Xwwa++vjHhI6Fwn+c0HrAitIbMAjpsYjfvMGdTx6vRFdHtTklibl9iLffEsOkm5XmR0tJzAH0DqrOH5I4tVVeanKAJzprAiT0q+ujWw73kv5L7n5tUoYpcsZfxf2O35Ff9nb9L/G1XtVPJfCPZwyJcGVgWkSDvYkajsq1r5jFNOtNrq/7PsMFFxw9NPR2X9GaUpWc0ilKVIKDlj5L3/lpTlj5L3/lpW0oXOz/AAFr1E+EVNUOz/AWvUT4RU1ZqvMWRik1W7WwzuVC3TbkOojMOkQGV+iwmArCDp0q0n2LiDP/AFTiTcI1bQOpCL32oQ+NvbjBE1zJL+hMb68XrqopZiFVQSSTAAGpJJ4V8i5R8qMTtW+cFgAea1zv3oI8640dFepd+6RJC0NOGw0qz3tFbvp+fbstTptrfaZYTE28PZU35YB3WSoBMHm8oOc/weE8OluYWyztnyg5lK9Mgh2AMhJgMSOrXtqi5HcnsNgAcyEYgKWa5ciSo782iCRlmJ1zarm3irLF2cI4Je4AH1K5huv5cymNQG6JOum8ECaInFOhdRorRd77/fy8jdw2AwvOtdRbRuuZL9FnJiNDw73h1Gp9rXSLVwK0XCj5BIkvlhco4nMVHpIrRw+Gw1q5znOrnIBlnTUBCAfRk6uCg9desYcPeZLhuqGtzlllEHOjmQdd9terSeuhnlKUt3cs8MEChbcZVAUBTIAUQBp1VNVRsu9hrSkW7q5ejqXGgVAqiTG5VHbxO+atqFRVJs/ZN9GBfEMwGXQlj3trI28wczQ2sxl6yTV5SlwVvczi8CbrMChgbspUkM0LCtOdNGBjII31QcvtqXMHZW6Gd5IWBmWJYMWJtwO9BXUT0pHbe7QW8bo5tgBlUgQs6XPxs2YHQqbcAEagzwrYwlovYVb4DsUC3AQMrMBD6RBBM8N1DpSlGM05q670cjyfxnd9vNYxjSM5ZMzB0zoVRTBMhDuYd9vJzCa7LE461b8JcRPWZV/ya+XcsOQDYZzi8AN3Sa1GYiOKyDmHYZ9o3dByK5WW8VYcWrdu1ikUlrYCqG62XdPoJ6tYINLmyvhI5ONQd496715+/Xd9Z96W+BYjrW3cZfawWKlwuNt3J5t1eN4UglfWG8e2ql8TjJ6NtGXpQTA4fheOdD4x8XgDOmxhcK95ZxKBXUjIyGGUG2hYq4Mr0840O4cRqZseeWtZqvw2IZHFq6ZJnJcgAXI1IYDQXANSBoQCREMF36gFDyx8l7/y0pyx8l7/AMtK2lC52f4C16ifCK1sXavG7bKOq2hPOKRq2ojKcpjjx+tbOz/AWvUT4RU1ZqvMWRXXku85bl1y9LQLlJbQjeGnohxvXf8ApjHWcQQObuIDr4uXqjfnnxtNJkaiKxth7wK80qscrlZg/iADIILroVzydd1bODZmQ84IaXBAmIzHLB9WNf8AG6uZJ8n5T7ZxWNurs2063GzRcuJorEHdoohVg68SCeAB77kRsK3grVyymrLch3iC5yqyz2ZWED/eTXrkzyQsYF7r2gSbp3tqUXQ5FO+J/gL1VbZUW6zZwCVCssjXKSVaOBgsJ4iOoUN+KxMHCNGjyL1b8ff0tbV5SoDYJy5mUhkEgS48WTAhhKkEgEMRImtLC2cI1tM9u2hKglNSEJAJXdBgx2aVu7ZsDE2mt22UmSDrIGhBBjjrurmzyJufm6a6EzoSxHDeMza790zFZKtWtGVoLTyZwp06co3k9fM6IYPCXSBlRjG6DuC5Ph6Po0qX7hw0qeZSV1XTUHiR+p/U9dVGw+TL2GP4hAJDSCC2hXo9IHQxV5s7ZwtM5BJzknXhLu8DXd0ojsrrRnOUbz0ZzqxjGVou54GxLA3Wl3R7BH0H6CrACKzSuxzFYrNae07d1lAtEBsykySJVTmKyN2aMs8Ax30Br7Re8LgNtFIAUTvMM/43jCMqhGG/MZGm+tS3isacuayg73MJ72Whspza9GD2ExJipLa47nFJNjJ4wBaZIXd0eBB47ieyPN2xjZ6D2zqZzQRBfegVQRC7gSdd5O+pBeVxW0uQdoYvu20WVlUtzSnKrXPOJBGkEysgGd4BNdRge6J/FFrLGmQsTMiN49P8dtTY9yttyFLkKYUbz/zsBPpqDpTqzp3yu19zS2bfvc4y3FAtgfhsBBbQbxJj/fsq0rRfEOtuRaZyEJEQAxUHKsMQwJgDveNaNzbF4GBYLDpdIBwIChlMFZ6RJSN4InUUOZt7RW4bluFDWgZaQCQwIyFeOh1kV72PculW50qWDAdGNOgmYNGg6ZeP9OWdZrGyca90MXtm2QQACDqMoMjskkeyvWHGXEXRwdbb+lhKMf2rbFAV3LHyXv8Ay0pyx8l7/wAtK2lC52f4C16ifCKmqHZ/gLXqJ8Ipi7RdGUHKWBE8ROhI7Y3Vmq8xZGltbEOhUpaNyFdh33fCAF6IMEhmIJ82tG5tnECf+mc63Rpm1CKSjbtzncN47SQK1ts27mGsG7dxeW3aySRa4BlA0DcTAPDU6UwQuY20t3D40m0wQBuaiSmXOfFPSYHshiKpoXySy57abX7rnUiq7HbEtXmLOCSy5DBIlZkAxvg6jqkxvM+MDgL6MC+IzqCxK5AJBnKCZnQmZ7KtKgqauCwC2ixWSW1JJknpM3xOx9tbdKUApSlQBSlKAUpSgFKUoBWptVwtm4WmMjTETBETrp7TW3UGNvBEZiYAG8b9dBEdtSDT2VtBXY2gNbajpSCDoIKkb9DVlFVB2/aTosWBAeZU7rI/FPoXj6RE1u7O2gl5SyTAIBkRqUVx/DClgbVaS64k/wCm0J/9xzHwGp8XiVtqXYwBHaSSYVVA1JJgADUk1Fs2ywDO+j3DmYbwoiEQHsUCesljxoCs5Y+S9/5aU5Y+S9/5aVtKFzs/wFr1E+EVNUOz/AWvUT4RVRb5UWmXNleMwXcJnJafSD0jFxYUSTDQDGuarzFkUH2zYjLgAn5l1V/RWYfyBV/yHwgtYDCqogG0rx23BnPxVwn2zXrr28MYKWucPRaM7HTpQJyiCIkzvkDj9P2agWzaA3BEA9igVyPSqu2Cpq27b9NDZpSlDzhSlKAUpSgFKUoBSlKAUpSgMVUY/ahV3tmzcdMoghCwZoY3Ax3RBQdpZhrBjb2jhblzLzd02o3wsycykceEEe92Vqts2/M91GIURzY3jviCG47v/wB1qUDzsm8l4tOGNvKdC9sKDl0QiRvAPs1HCuD+0HGnBbRwdwO1uwebLICQnQeGJUad4AN24V3K7HxGYN3WxI3ym8egNA46gceyuF+0nZt682EFp0xDWjd5xi9u2V1XepbhDe0cKM3dnTjGv+ppJprXbY+h4C0bpW+8GRNpAQVtqw76RozsN7DQA5R4xeyqDD4xH0V1J10BBOmXNu6sy/uHXWxQwlByx8l7/wAtKcsfJe/8tK2lC52f4C16ifCKkCCZ4mB+kx/k/rUez/AWvUT4RU1ZqvMWR8++0G1bxttFYugtXGPRVbjMVuC2RkzAjWG7FljEGuo2LtdbjcyAZQMpbTKea5sEqRvBzgjs9lSWdrIHynMc7tlMadB1tMAZ4NVpXM6yqzlBQb0W3zM0pSoOYpSlAKUpQClKUApSlAKUpQClKxQGaolweFuFkYqSGYBOdM9+GHRzcLm7qI0irwGqu1su2WzQQ1tmyGWOUMyuYBPE/wDI0qUCfB7JtWnLosM2YkyTJcqXJk8SoP69ZneqPnl84fqK9I4O4g+2gKLlj5L3/lpTlj5L3/lpW0oXOz/AWvUT4RU1Q7P8Ba9RPhFTVmq8xZFJg71lbjhihdrrleiSe/VdGjg4A03EdlXdVNuxYzktkDK7FRn3SQ7dHNp0hJEcKsLeKRjCurHqDAnSJ3ekfqOuubJJqViartqbUS2VtnMXuyoCjMQSDBYAyAYPSiNDUEosqV87vWcbLZQxBzxIgjQ5I011iZ4VLgLWLFz8XOVJOWFOnexmIHrdn8Rg+OduX6/g1/CL930/J39KUreYxSlKAUpWC0amgM1ioMXjUtxnMTu0J/xWlidr2WRlFzKWUgGG0JGhBA9ulc5VqcXaUkn5l1Tm1dJ+haUrmcJh7l2QmLLgAg6Mp75ijSCOl0iDEA5VgLFXdrEQ/NER0QUOkOBAaI3EGJHUQRxi8ZKSvF3KtOLs0Q4XYyW2uMGebhk9KI6d19MkGJuNp2DjJOcBgUUOBm79tc2U6ktqyZSwlj3xJ7axhNnujXCb7kOZA06HTuvAzZhEOo3eIOEAZwOFIDjnGJztLaSdSYIfMOIGgG7cN1WIKfFciLFwsS9zpFyYyT+JcF1gGy5u+AgzIGgIrf2Ryct4d86s5bpb8oXpGT0VUAeysPsW4bmfui4BmzZdYI5wvlPSiMpyaAdEDfV0Ks5N95BQ8sfJe/8ALSnLHyXv/LStZUudn+Ateonwipqh2f4C16ifCKkuEwYEmNB1nhWarzFkc/tHBYQl7d06AZ2BaAFe6bojxvCWyw9HVpWUwFoi8cLey33F3pyGh3KlmKkajMq7tNTG8VrYhcQwLPs9HuQRmNy3qxQKSAToNACJ3CtnZ/OowjArbkqJW5b0UgZt2+IAj0RIFULJ2dzjeQ3K6/bN7B4ue6A8Wi5Jl7jhQjmdRmMyDuzdlfSsFgltLA6RJzM51Z2iCzHr4dQEAQABXFfaVyNOJXunDyuItgHo6FwuoiPHECPQOIFeeQnLe5il5m4tvuhBBzOyG5G85RbIDdYB13iOEHo4mkq8PiKS/wBl0fXy99bd3i8QttHuN3qKzNpOiiTpx0FaKbdssYDEnMFMKTlZubiY4fiIJ3anXQxLbwJaTebnJBXJEWgrbxkJOeRoSxPGMskVJ932s2bm0zDxsi5u+LaGJ74k+kk0PNNqlc/ieVthCVYPIAJAUsYJIBhZ3wasdkbVTEpntzl6zpO/6VxjXpydkzpKlOKu0b9K8u4AJO4an0DfVPtHaZz2xaZSh78kiR+JbHRn/Qbh9g9Bu5xju7FVGT2RdVo43Zq3HtuSQbe6OPTR9fagHtNeMNtRSOmyKZYQGLCJOUyQNSIqb7ys5c3O28pgznWIYgKQZ4ll/UddTGalyu/kQ4tbortrbB562LecsAzMS7Et0nDgAgaAHQdQAqkbkRAM3CRAmTM5ABPeaHKqjTzRXa23BEjcayRNcZ4aEpOTvqdY15xjlRzvIrCItrPbYvbfVSyurbzMh1Uj2itzlPjEsWefchRae288dXCMF7WRmX3q9Y23zAe8rrbXvriv4M9bAjW2x01Eg9RJmvle0cZidvYpLKAW8NaaTBLKYJHOOSBOkwsb9Os11pwjTVo7HehQliZOctIrd93v34Fv9n93E47H3sczslkdHICcrCOgkbjAOae0bsxrt72BxRnLeCk5teGrSDlyeb0Ykxv6VQ4bZV7DgW8MLYtKgUBy0hhJLwBqzFjJ4ZB1xU9tcblaeZzaFe+gHMsg7tIz9ve9sXKYyuq1S8VZLReS9/LYm2dhsQrk3bisnThRMiebyAkgTADieMzxgWlUVwY8jTudSCDpnII1zAz7N38Vs4UYrOM/NFJMkZsxEdGOA1/gVJlNTlj5L3/lpTlj5L3/AJaVsKFzs/wFr1E+EVNUOz/AWvUT4RU1ZqvMWQpSlciTFcDy75Bm+3dOEPN4lTmIByhyDIIOkNP69h1rv6xQ74fEToTzwf5PnnI3lzecvhsVZfn7KMxKrqwtiSHHA7hPEkaDj097lDlMc0zd9qhzL0EDb48aYTziCNIqxxgt2hcvlQCEOZwozlUBMTxjXjWgNuqqXVy3GexbYkQDmKIhhSrGScy/rrUomvOFWpenHLfu8Sis4Nb9y0yWVUF4uZ2bOUNlHJQgACC1vfM5CNN9dK+zClpkw7c2zAAMelljiBx0rgsB9qth2sviLb4dlLBz36hWUgnTWcwUkAGBNdta5U4R1zW79u5MQqsM7E96FQ6ya5qjTi04xSL1qWJgrVE7eqNaxg8Q9xy12EXnUNsGQzvldDJHehWyR1rPGqLanJ42Fe7cu5EBzGCW1LNoFAJYHORlG86jWu12ZYK2xmjMxZ2gyMzsWIB4gTlB6lFS4vDi4jo251ZTG+GBBj9arWoRqtORxp1pU1ZHIbL5LMrJcDqywIg6FTrKkdhq3fYtlb1tQmUFXMqzKQyXLdxQCDuLZmI6xW9g9oDJ+Kyo6dG4CQoDDeRPineDxBFc3tfl7grV4E3lcW0bS308zuQAFYdGQoadfHFTSoqle3edLVcQ0oxv5Iur2GvA5LLqiIFCoIACc2VQaoYPOLM6jKCInWqjbe2buBCXcVfTJMFFAzXG6Mi0I6Imd50B1Nb9zHX7i87hlVs6IyTl6SNbLJnlpU5ywiIjjvjc21sOxjrSJfTOgZbgB0MgfqNDBrscqaippVL277bny7G38dtxmyKbOFtgkDXLIBIzHx27OE8N5+ocmNj2cLh7duwIWAc3FyVHSY+j9KscNhktqERVRVEBVAAA7AKpbWMfCSl1QbZfLh1t9JsnBWBAAiYAE9FRJqErmjFYzipQgssFsvv79XqdBSqjZnKC1fbKgaTrqI0IJB9Bg/pVvRprcxilKUBQcsfJe/8ALSnLHyXv/LStpQudn+Ateonwipqh2f4C16ifCKmrNV5iyFKUrkSKUpQEWKuhUZmMKqkk9QAk1pbPxVpmyA/i2x0hkZSCFWd6jzl/4K3MWFKOHy5cpzZoy5Y1zTpEddV+FuYdYbPbV4hyHXU5BmDa9Sg+6KkDa3JvC4meeso5PjRlf9ywf5rj8d9kOEJJs3Llkn0MP0GUn2mvoGHxKXBKMrgRqpBGqhhu/wBJB9BB41p7a2kLKbyGeQhC5ulwlZE+jqB3USvojTTxlelbLJ6bd6+tz5nb+znFB2TD40gJozwyANocigEyYMk7hI3mQPWN5A7UERjGuLrmAuNmAjgGAB46dcekd1yU2qrW7duc1yJZghRWZ5csATMEzrx1roLjAAk7gJ/Spas9UaP/AFcS9XL6HynC/ZOt4LcuYs3FI3i2cxHVJYEa8COua6bZP2Z4CxH4bXCPPbT9qgA+2audn7RsiWV5S85ZeiYUsVtnUaQbv9nNXFQc59o4me8vSyfqtShxeJfD5hZw5IRVVURWgqqMylMoygZiVjfpPEVe22kAjUEAyNxnqqvbGgXbnRYlVQEDVjGoKINWXpxm61I4V6tbTBuLbyOJE6iCNGOqnUDoxPWwHGhivcsK1Mfs+3eAFwZgOHDhwPoFbVZonYFfg9jWrTZkXKd+mgk7yQOPbVhSlG29wKUpQFByx8l7/wAtKcsfJe/8tK2lC52f4C16ifCKmqHZ/gLXqJ8Iqas1XmLIUpSuRIrXx+MWzba45hVEk/wP5gVsVHdtKwhgGHURI/mpBX43aWHYNad1hgVbXgQZ1Go3HXriK08VYwbOc7qXAeSbhkB1CXeOgKgBuGnCKsxsmxp+Da03fhr1z1ddermzLLEk2rZJ3kopJnfJIpcGhs7F4WyClt1UTqC24ooTWde9T+pPWa28Tg7WJVS0OusRBEg9o3gj2EV7GyrG/mbe+e8XfMzu662bVsKAqgKBuAEAegCpvbVA0cFsW1abMgKnqEAT1kAb6sGWRB1B4VmlQ23uDVt4C2pBCKMpleiOiTE5dNJgHStmtDady8pQ2UzgElxKgkZSFUT/AKiG9CnrrXw+LxXOQ1gBOvOs7z28RHDTLxzdEDQ2tynXD33U22aAqnpKo0Rrs68IJE7pEb6l2VysS+yrzbqWIA3GJAPS8067jrWbT4lnBuYW3DLrLJKMAxgtJzSQg0Gk0bGYm2HYYNYAkBWXMxG/RZ1jUATrp21f9NtiDoKzXPnaGNjTDAyZ79R0S+gILAg5NNeMabwNzCYnElgLlkKsmWDggDWIG/q/Tt0pYktKUpUAUpSpBQcsfJe/8tKcsfJe/wDLStpQ2dnbcsczbBfxE8VvNHZWx9+Yfz/6v9KUqLJgffmH8/8Aq/0p9+Yfz/6v9KUplXQD78w/n/1f6U+/MP5/9X+lKUyroB9+Yfz/AOr/AEp9+Yfz/wCr/SlKZV0A+/MP5/8AV/pT78w/n/1f6UpTKugH35h/P/q/0p9+Yfz/AOr/AEpSmVdAPvzD+f8A1f6U+/MP5/8AV/pSlMq6AffmH8/+r/Sn35h/P/q/0rFKZV0Bn78w/n/1f6U+/MP5/wDV/pSlMq6AffmH8/8Aq/0p9+Yfz/6v9KUplXQD78w/n/1f6U+/MP5/9X+lKUyroDnuV22rB5qH8/xW/wBPZSlKk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SV"/>
          </a:p>
        </p:txBody>
      </p:sp>
      <p:sp>
        <p:nvSpPr>
          <p:cNvPr id="47108" name="AutoShape 4" descr="data:image/jpeg;base64,/9j/4AAQSkZJRgABAQAAAQABAAD/2wCEAAkGBxQSEhQUExQWFBUVGBcXGRYYFxgYFxcXFRUYFxUZFBgYHCggGCAoGxwYITIhJSkrLi4uGB8zODYsNygtLisBCgoKDg0OGhAQGzAkICU3LDQsLSwsNCwsLywtLC4sLDQsNCwuLTUsLCwsLCwsLCw0LDI0LCwsLDUsLSwtLCwsLf/AABEIARcAtQMBIgACEQEDEQH/xAAbAAEAAgMBAQAAAAAAAAAAAAAAAwUBBAYCB//EAEUQAAIBAgMDBQ0IAQMCBwAAAAECEQADBBIhBTFBBhMiUWEUMjNCQ1JxcoGCssLRBxUjU5GSoaKxYsHwJDQWRHODs9Lh/8QAGwEBAAMBAQEBAAAAAAAAAAAAAAECBAMFBgf/xAAyEQACAQIEAwYFBAMBAAAAAAAAAQIDEQQSITETMlEFQWFxkfAUgaHR4SJSkrFCcvEV/9oADAMBAAIRAxEAPwD69s7AWuZt/hJ3ieIvmjsrY7is/lW/2L9KbP8AAWvUT4RU1cak3F2RKRD3FZ/Kt/sX6U7is/lW/wBi/SpqVTiyJsQ9xWfyrf7F+lO4rP5Vv9i/SpqU4shYh7is/lW/2L9KdxWfyrf7F+lTUpxZCxD3FZ/Kt/sX6U7is/lW/wBi/SpqxTiyFiLuKz+Vb/Yv0p3FZ/Kt/sX6VSXNnYhMzreGiMJJYyS2bOVMgGOAGkRuMD2uGxjKpXEJqAdUEGV6sumuvtA1yy08WQsXHcVn8q3+xfpTuKz+Vb/Yv0phFYW0FwhnCqGYCAzAdIgcJOsVNUcWQsQ9xWfyrf7F+lO4rP5Vv9i/SpqU4shYh7is/lW/2L9KdxWfyrf7F+lTUpxZCxD3FZ/Kt/sX6U7is/lW/wBi/SpqU4shYh7is/lW/wBi/SncVn8q3+xfpU1KcWQscxyvwNoc1FtB3/ir/p7KVscsfJe/8tK0lS52f4C16ifCKmqHZ/gLXqJ8Iqas1XmLIUpSuRIpSlAKUpQClYqvubXtrde0T0kCEjUklw5gADgqyeoGTA1qQbeM8G/qt/g1XXHvBLPNCV5vpRlnNFvIDm8UgvJGui7q8YnbNu4lxLdxQ+UgZwSpPNlz3u8QG1HmNE5a8bO25bW2iO4a4Mls5FaMxA0E6iNd8E5G0qbAjt43GlADh4fKJbMkZjAJAz8N8dhHaSY3G6zh56TQS6RHRyAxw3yd+k6TFb6bcsEE84Mo8bUggqGBBHCDx3weAmrKoBHZYlQSIJAkdRjUaVJSlQBSlKAUpSgFKUqQUHLHyXv/AC0pyx8l7/y0raULnZ/gLXqJ8Iqaodn+AteonwipqzVeYshSlK5EilKUApSlAYrWu7PtMZa1bYiTJRSZMEmSOwfoOqtmsFx1j9aXBoX9m2VRytq2pyvqqKp1Ug6gTu0pgtm2SiNzNqSEaebWcyr0Tu3jgeFS7RuE2nCZWcqQAWgExuJ4emsbMuEWrYfKrhQCA0gGNwPH00zeJNmem2XZO+zaM6aou4QAN3+lf2jqrbryHHWP1rNLkGaUpQClKUApSlAKUpUgoOWPkvf+WlOWPkvf+WlbShc7P8Ba9RPhFTVDs/wFr1E+EVNWarzFkKV4e4BvMVp3cafF07a4Smo7nSMHLY3WYDeYqB8Yo3Sa0GYnfrW7g7Eanf8A4rmqkpOyOjpxgrs8XMS/mwPQagbEMeJ/x/irSoGwinhHopKEnsxGpFbo0rVsuf8AethsD1HXtrbRABAr1UxpK2pEqrvoU7oQYOlZtWyxgVYY0fhv2KxHZoaYHwadqqT6SoqvA13LcfTY8rgljXU1rX8OU1G7/HpqyrFXdKLRzVWSepVrfYcT/mpVxrDfBrZOEXq/mvaWVG4CqKE13l3Ug+4hTGqd+lbCsDuM14vWAw3e2qzVT1EVaU5Q3IjCM9tC4pWhaxpHfa9vGty3cDbjV4zUtikoOO57pSlXKFByx8l7/wAtKcsfJe/8tK2lC52f4C16ifCK8YjFBdBqf4Fe9n+AteonwivBwgmeHVWPEZr/AKTrTy/5Hixh83SfXsqdsOp8UVLSuagkiXNtkKYZQZipqUqySWxVtvcUpShBg1zw5ZYbrf8AYa6E18WFer2bg6eIzZ76W28bnjdr4+rhcnDtrffwt9z6FjeVOGuW3TPcTMCMyp0lniJkewgjrqz2bjLaWLPTdwywGKku2UEkkKNNAT1DQdVfIsWslNSJaNOsiZ36HTfrvr6zydw6PhLGdVaBIkAwekJE7tCR7TVu0MFSoQThffr4FOy+0K2Jm1O219F4m2NsYeY5+1PVzizunr6ta9Yfatl4CXbbFtAA6yTGaImZiTHZUV/ZeHVS3c9s5ekALSlpA8URv4VBsfDYe9ZtXVwyWwyhgrWkDLmGo0EbtJGhHWK8nQ9wssJiVuoHRgytuI4wYP8AM1NUdqyqiFUKJJgAASTJOnEmpKAVr38KG13GtilVaT0ZKbTujTGBHE/xXi7hynSU7v8AntrfrDCRFUdONtC6qy7yDDYgNpuP+fRWxVbhLMn0VY1NOTa1FWKT0KHlj5L3/lpTlj5L3/lpXonAudn+Ateonwipqh2f4C16ifCKmrNV5iyFKUrkSKUpQClKp8ZygS2WBVzlJBiCejEgLOYkzoIluE1ILc18hfkjjd4Rt89+NRmBCxmgadGeO+vo2H20l5jZAdWYRmGWBmRjKsCQTA4Tr6DHg8mbeUILl4KoAVc4hVAUKoldQAoAmePHWteGxcsPey3sYsXgoYnLmbVr7W7/AD8jgm5LYskQjGNYzKPQeif4Ohmu72Vs66MNYQuVZdWUmJEOIzW4OhKt25Y46VfJ29hMXzi4e7ePNmWMZO/077LJnKfRqN2ldXgsMLSLbUkqgCidTA0AnjAgeyrYnHTxEbSS+X/SMP2UsFUe97Ws/XojV2fhr6uWu3RcBULlCxBDSGHaZIPqp21nk9/2uG/9G1/8a1LtS8Us3GXvspC9rt0UHtYge2p7FoIqqNygKPQBArEbiSlc7c5Y2FYqRckEg9EbwY668/8AjTD9Vz9o/wDtWr4LEfsZifaOFWnER0lK1NmY9b9sXEnKZiRB0JB/xW3WaUXFtPdGuElOKlHZisVmlVLHkLXqlKAoOWPkvf8AlpTlj5L3/lpW4oXOz/AWvUT4RU1Q7P8AAWvUT4RU1ZqvMWQpSlciRSlKAVXjHIpuMxOUMFmCQCAAQI7eyrCq5cZaS48soLMo0XUkACCwGpnhJipBJh9pW3fIpJYCdxA0W2x39ly2fe7DG4a4DlB9peGw924luy128pKMYyAEGCCYLcOIAqoHKrbOK/7fC82p3Nk+a5KmoPQp9mV5RzStFdW7fcfZi4wm0MZg30Zj0J8bmy0R6VJb0Cvq1fD7XJXauMvHEMVS4pEXiQpbLpKFNCNIkDqg8au35L7cH/nZ7BdfX9amxsxlGlXqcRVY3aV9dLrTTwPojtz10KPB2TmY8Gux0E7cvfntydRFWVfJrNrb2FAVQLiLwAtEf7t21bclOWuNvYpcNicJzZYE5yHtwFBLHKwM8Bw1NDHPs6cYuUZRl5P5nL7Xwwa++vjHhI6Fwn+c0HrAitIbMAjpsYjfvMGdTx6vRFdHtTklibl9iLffEsOkm5XmR0tJzAH0DqrOH5I4tVVeanKAJzprAiT0q+ujWw73kv5L7n5tUoYpcsZfxf2O35Ff9nb9L/G1XtVPJfCPZwyJcGVgWkSDvYkajsq1r5jFNOtNrq/7PsMFFxw9NPR2X9GaUpWc0ilKVIKDlj5L3/lpTlj5L3/lpW0oXOz/AAFr1E+EVNUOz/AWvUT4RU1ZqvMWRik1W7WwzuVC3TbkOojMOkQGV+iwmArCDp0q0n2LiDP/AFTiTcI1bQOpCL32oQ+NvbjBE1zJL+hMb68XrqopZiFVQSSTAAGpJJ4V8i5R8qMTtW+cFgAea1zv3oI8640dFepd+6RJC0NOGw0qz3tFbvp+fbstTptrfaZYTE28PZU35YB3WSoBMHm8oOc/weE8OluYWyztnyg5lK9Mgh2AMhJgMSOrXtqi5HcnsNgAcyEYgKWa5ciSo782iCRlmJ1zarm3irLF2cI4Je4AH1K5huv5cymNQG6JOum8ECaInFOhdRorRd77/fy8jdw2AwvOtdRbRuuZL9FnJiNDw73h1Gp9rXSLVwK0XCj5BIkvlhco4nMVHpIrRw+Gw1q5znOrnIBlnTUBCAfRk6uCg9desYcPeZLhuqGtzlllEHOjmQdd9terSeuhnlKUt3cs8MEChbcZVAUBTIAUQBp1VNVRsu9hrSkW7q5ejqXGgVAqiTG5VHbxO+atqFRVJs/ZN9GBfEMwGXQlj3trI28wczQ2sxl6yTV5SlwVvczi8CbrMChgbspUkM0LCtOdNGBjII31QcvtqXMHZW6Gd5IWBmWJYMWJtwO9BXUT0pHbe7QW8bo5tgBlUgQs6XPxs2YHQqbcAEagzwrYwlovYVb4DsUC3AQMrMBD6RBBM8N1DpSlGM05q670cjyfxnd9vNYxjSM5ZMzB0zoVRTBMhDuYd9vJzCa7LE461b8JcRPWZV/ya+XcsOQDYZzi8AN3Sa1GYiOKyDmHYZ9o3dByK5WW8VYcWrdu1ikUlrYCqG62XdPoJ6tYINLmyvhI5ONQd496715+/Xd9Z96W+BYjrW3cZfawWKlwuNt3J5t1eN4UglfWG8e2ql8TjJ6NtGXpQTA4fheOdD4x8XgDOmxhcK95ZxKBXUjIyGGUG2hYq4Mr0840O4cRqZseeWtZqvw2IZHFq6ZJnJcgAXI1IYDQXANSBoQCREMF36gFDyx8l7/y0pyx8l7/AMtK2lC52f4C16ifCK1sXavG7bKOq2hPOKRq2ojKcpjjx+tbOz/AWvUT4RU1ZqvMWRXXku85bl1y9LQLlJbQjeGnohxvXf8ApjHWcQQObuIDr4uXqjfnnxtNJkaiKxth7wK80qscrlZg/iADIILroVzydd1bODZmQ84IaXBAmIzHLB9WNf8AG6uZJ8n5T7ZxWNurs2063GzRcuJorEHdoohVg68SCeAB77kRsK3grVyymrLch3iC5yqyz2ZWED/eTXrkzyQsYF7r2gSbp3tqUXQ5FO+J/gL1VbZUW6zZwCVCssjXKSVaOBgsJ4iOoUN+KxMHCNGjyL1b8ff0tbV5SoDYJy5mUhkEgS48WTAhhKkEgEMRImtLC2cI1tM9u2hKglNSEJAJXdBgx2aVu7ZsDE2mt22UmSDrIGhBBjjrurmzyJufm6a6EzoSxHDeMza790zFZKtWtGVoLTyZwp06co3k9fM6IYPCXSBlRjG6DuC5Ph6Po0qX7hw0qeZSV1XTUHiR+p/U9dVGw+TL2GP4hAJDSCC2hXo9IHQxV5s7ZwtM5BJzknXhLu8DXd0ojsrrRnOUbz0ZzqxjGVou54GxLA3Wl3R7BH0H6CrACKzSuxzFYrNae07d1lAtEBsykySJVTmKyN2aMs8Ax30Br7Re8LgNtFIAUTvMM/43jCMqhGG/MZGm+tS3isacuayg73MJ72Whspza9GD2ExJipLa47nFJNjJ4wBaZIXd0eBB47ieyPN2xjZ6D2zqZzQRBfegVQRC7gSdd5O+pBeVxW0uQdoYvu20WVlUtzSnKrXPOJBGkEysgGd4BNdRge6J/FFrLGmQsTMiN49P8dtTY9yttyFLkKYUbz/zsBPpqDpTqzp3yu19zS2bfvc4y3FAtgfhsBBbQbxJj/fsq0rRfEOtuRaZyEJEQAxUHKsMQwJgDveNaNzbF4GBYLDpdIBwIChlMFZ6RJSN4InUUOZt7RW4bluFDWgZaQCQwIyFeOh1kV72PculW50qWDAdGNOgmYNGg6ZeP9OWdZrGyca90MXtm2QQACDqMoMjskkeyvWHGXEXRwdbb+lhKMf2rbFAV3LHyXv8Ay0pyx8l7/wAtK2lC52f4C16ifCKmqHZ/gLXqJ8Ipi7RdGUHKWBE8ROhI7Y3Vmq8xZGltbEOhUpaNyFdh33fCAF6IMEhmIJ82tG5tnECf+mc63Rpm1CKSjbtzncN47SQK1ts27mGsG7dxeW3aySRa4BlA0DcTAPDU6UwQuY20t3D40m0wQBuaiSmXOfFPSYHshiKpoXySy57abX7rnUiq7HbEtXmLOCSy5DBIlZkAxvg6jqkxvM+MDgL6MC+IzqCxK5AJBnKCZnQmZ7KtKgqauCwC2ixWSW1JJknpM3xOx9tbdKUApSlQBSlKAUpSgFKUoBWptVwtm4WmMjTETBETrp7TW3UGNvBEZiYAG8b9dBEdtSDT2VtBXY2gNbajpSCDoIKkb9DVlFVB2/aTosWBAeZU7rI/FPoXj6RE1u7O2gl5SyTAIBkRqUVx/DClgbVaS64k/wCm0J/9xzHwGp8XiVtqXYwBHaSSYVVA1JJgADUk1Fs2ywDO+j3DmYbwoiEQHsUCesljxoCs5Y+S9/5aU5Y+S9/5aVtKFzs/wFr1E+EVNUOz/AWvUT4RVRb5UWmXNleMwXcJnJafSD0jFxYUSTDQDGuarzFkUH2zYjLgAn5l1V/RWYfyBV/yHwgtYDCqogG0rx23BnPxVwn2zXrr28MYKWucPRaM7HTpQJyiCIkzvkDj9P2agWzaA3BEA9igVyPSqu2Cpq27b9NDZpSlDzhSlKAUpSgFKUoBSlKAUpSgMVUY/ahV3tmzcdMoghCwZoY3Ax3RBQdpZhrBjb2jhblzLzd02o3wsycykceEEe92Vqts2/M91GIURzY3jviCG47v/wB1qUDzsm8l4tOGNvKdC9sKDl0QiRvAPs1HCuD+0HGnBbRwdwO1uwebLICQnQeGJUad4AN24V3K7HxGYN3WxI3ym8egNA46gceyuF+0nZt682EFp0xDWjd5xi9u2V1XepbhDe0cKM3dnTjGv+ppJprXbY+h4C0bpW+8GRNpAQVtqw76RozsN7DQA5R4xeyqDD4xH0V1J10BBOmXNu6sy/uHXWxQwlByx8l7/wAtKcsfJe/8tK2lC52f4C16ifCKkCCZ4mB+kx/k/rUez/AWvUT4RU1ZqvMWR8++0G1bxttFYugtXGPRVbjMVuC2RkzAjWG7FljEGuo2LtdbjcyAZQMpbTKea5sEqRvBzgjs9lSWdrIHynMc7tlMadB1tMAZ4NVpXM6yqzlBQb0W3zM0pSoOYpSlAKUpQClKUApSlAKUpQClKxQGaolweFuFkYqSGYBOdM9+GHRzcLm7qI0irwGqu1su2WzQQ1tmyGWOUMyuYBPE/wDI0qUCfB7JtWnLosM2YkyTJcqXJk8SoP69ZneqPnl84fqK9I4O4g+2gKLlj5L3/lpTlj5L3/lpW0oXOz/AWvUT4RU1Q7P8Ba9RPhFTVmq8xZFJg71lbjhihdrrleiSe/VdGjg4A03EdlXdVNuxYzktkDK7FRn3SQ7dHNp0hJEcKsLeKRjCurHqDAnSJ3ekfqOuubJJqViartqbUS2VtnMXuyoCjMQSDBYAyAYPSiNDUEosqV87vWcbLZQxBzxIgjQ5I011iZ4VLgLWLFz8XOVJOWFOnexmIHrdn8Rg+OduX6/g1/CL930/J39KUreYxSlKAUpWC0amgM1ioMXjUtxnMTu0J/xWlidr2WRlFzKWUgGG0JGhBA9ulc5VqcXaUkn5l1Tm1dJ+haUrmcJh7l2QmLLgAg6Mp75ijSCOl0iDEA5VgLFXdrEQ/NER0QUOkOBAaI3EGJHUQRxi8ZKSvF3KtOLs0Q4XYyW2uMGebhk9KI6d19MkGJuNp2DjJOcBgUUOBm79tc2U6ktqyZSwlj3xJ7axhNnujXCb7kOZA06HTuvAzZhEOo3eIOEAZwOFIDjnGJztLaSdSYIfMOIGgG7cN1WIKfFciLFwsS9zpFyYyT+JcF1gGy5u+AgzIGgIrf2Ryct4d86s5bpb8oXpGT0VUAeysPsW4bmfui4BmzZdYI5wvlPSiMpyaAdEDfV0Ks5N95BQ8sfJe/8ALSnLHyXv/LStZUudn+Ateonwipqh2f4C16ifCKkuEwYEmNB1nhWarzFkc/tHBYQl7d06AZ2BaAFe6bojxvCWyw9HVpWUwFoi8cLey33F3pyGh3KlmKkajMq7tNTG8VrYhcQwLPs9HuQRmNy3qxQKSAToNACJ3CtnZ/OowjArbkqJW5b0UgZt2+IAj0RIFULJ2dzjeQ3K6/bN7B4ue6A8Wi5Jl7jhQjmdRmMyDuzdlfSsFgltLA6RJzM51Z2iCzHr4dQEAQABXFfaVyNOJXunDyuItgHo6FwuoiPHECPQOIFeeQnLe5il5m4tvuhBBzOyG5G85RbIDdYB13iOEHo4mkq8PiKS/wBl0fXy99bd3i8QttHuN3qKzNpOiiTpx0FaKbdssYDEnMFMKTlZubiY4fiIJ3anXQxLbwJaTebnJBXJEWgrbxkJOeRoSxPGMskVJ932s2bm0zDxsi5u+LaGJ74k+kk0PNNqlc/ieVthCVYPIAJAUsYJIBhZ3wasdkbVTEpntzl6zpO/6VxjXpydkzpKlOKu0b9K8u4AJO4an0DfVPtHaZz2xaZSh78kiR+JbHRn/Qbh9g9Bu5xju7FVGT2RdVo43Zq3HtuSQbe6OPTR9fagHtNeMNtRSOmyKZYQGLCJOUyQNSIqb7ys5c3O28pgznWIYgKQZ4ll/UddTGalyu/kQ4tbortrbB562LecsAzMS7Et0nDgAgaAHQdQAqkbkRAM3CRAmTM5ABPeaHKqjTzRXa23BEjcayRNcZ4aEpOTvqdY15xjlRzvIrCItrPbYvbfVSyurbzMh1Uj2itzlPjEsWefchRae288dXCMF7WRmX3q9Y23zAe8rrbXvriv4M9bAjW2x01Eg9RJmvle0cZidvYpLKAW8NaaTBLKYJHOOSBOkwsb9Os11pwjTVo7HehQliZOctIrd93v34Fv9n93E47H3sczslkdHICcrCOgkbjAOae0bsxrt72BxRnLeCk5teGrSDlyeb0Ykxv6VQ4bZV7DgW8MLYtKgUBy0hhJLwBqzFjJ4ZB1xU9tcblaeZzaFe+gHMsg7tIz9ve9sXKYyuq1S8VZLReS9/LYm2dhsQrk3bisnThRMiebyAkgTADieMzxgWlUVwY8jTudSCDpnII1zAz7N38Vs4UYrOM/NFJMkZsxEdGOA1/gVJlNTlj5L3/lpTlj5L3/AJaVsKFzs/wFr1E+EVNUOz/AWvUT4RU1ZqvMWQpSlciTFcDy75Bm+3dOEPN4lTmIByhyDIIOkNP69h1rv6xQ74fEToTzwf5PnnI3lzecvhsVZfn7KMxKrqwtiSHHA7hPEkaDj097lDlMc0zd9qhzL0EDb48aYTziCNIqxxgt2hcvlQCEOZwozlUBMTxjXjWgNuqqXVy3GexbYkQDmKIhhSrGScy/rrUomvOFWpenHLfu8Sis4Nb9y0yWVUF4uZ2bOUNlHJQgACC1vfM5CNN9dK+zClpkw7c2zAAMelljiBx0rgsB9qth2sviLb4dlLBz36hWUgnTWcwUkAGBNdta5U4R1zW79u5MQqsM7E96FQ6ya5qjTi04xSL1qWJgrVE7eqNaxg8Q9xy12EXnUNsGQzvldDJHehWyR1rPGqLanJ42Fe7cu5EBzGCW1LNoFAJYHORlG86jWu12ZYK2xmjMxZ2gyMzsWIB4gTlB6lFS4vDi4jo251ZTG+GBBj9arWoRqtORxp1pU1ZHIbL5LMrJcDqywIg6FTrKkdhq3fYtlb1tQmUFXMqzKQyXLdxQCDuLZmI6xW9g9oDJ+Kyo6dG4CQoDDeRPineDxBFc3tfl7grV4E3lcW0bS308zuQAFYdGQoadfHFTSoqle3edLVcQ0oxv5Iur2GvA5LLqiIFCoIACc2VQaoYPOLM6jKCInWqjbe2buBCXcVfTJMFFAzXG6Mi0I6Imd50B1Nb9zHX7i87hlVs6IyTl6SNbLJnlpU5ywiIjjvjc21sOxjrSJfTOgZbgB0MgfqNDBrscqaippVL277bny7G38dtxmyKbOFtgkDXLIBIzHx27OE8N5+ocmNj2cLh7duwIWAc3FyVHSY+j9KscNhktqERVRVEBVAAA7AKpbWMfCSl1QbZfLh1t9JsnBWBAAiYAE9FRJqErmjFYzipQgssFsvv79XqdBSqjZnKC1fbKgaTrqI0IJB9Bg/pVvRprcxilKUBQcsfJe/8ALSnLHyXv/LStpQudn+Ateonwipqh2f4C16ifCKmrNV5iyFKUrkSKUpQEWKuhUZmMKqkk9QAk1pbPxVpmyA/i2x0hkZSCFWd6jzl/4K3MWFKOHy5cpzZoy5Y1zTpEddV+FuYdYbPbV4hyHXU5BmDa9Sg+6KkDa3JvC4meeso5PjRlf9ywf5rj8d9kOEJJs3Llkn0MP0GUn2mvoGHxKXBKMrgRqpBGqhhu/wBJB9BB41p7a2kLKbyGeQhC5ulwlZE+jqB3USvojTTxlelbLJ6bd6+tz5nb+znFB2TD40gJozwyANocigEyYMk7hI3mQPWN5A7UERjGuLrmAuNmAjgGAB46dcekd1yU2qrW7duc1yJZghRWZ5csATMEzrx1roLjAAk7gJ/Spas9UaP/AFcS9XL6HynC/ZOt4LcuYs3FI3i2cxHVJYEa8COua6bZP2Z4CxH4bXCPPbT9qgA+2audn7RsiWV5S85ZeiYUsVtnUaQbv9nNXFQc59o4me8vSyfqtShxeJfD5hZw5IRVVURWgqqMylMoygZiVjfpPEVe22kAjUEAyNxnqqvbGgXbnRYlVQEDVjGoKINWXpxm61I4V6tbTBuLbyOJE6iCNGOqnUDoxPWwHGhivcsK1Mfs+3eAFwZgOHDhwPoFbVZonYFfg9jWrTZkXKd+mgk7yQOPbVhSlG29wKUpQFByx8l7/wAtKcsfJe/8tK2lC52f4C16ifCKmqHZ/gLXqJ8Iqas1XmLIUpSuRIrXx+MWzba45hVEk/wP5gVsVHdtKwhgGHURI/mpBX43aWHYNad1hgVbXgQZ1Go3HXriK08VYwbOc7qXAeSbhkB1CXeOgKgBuGnCKsxsmxp+Da03fhr1z1ddermzLLEk2rZJ3kopJnfJIpcGhs7F4WyClt1UTqC24ooTWde9T+pPWa28Tg7WJVS0OusRBEg9o3gj2EV7GyrG/mbe+e8XfMzu662bVsKAqgKBuAEAegCpvbVA0cFsW1abMgKnqEAT1kAb6sGWRB1B4VmlQ23uDVt4C2pBCKMpleiOiTE5dNJgHStmtDady8pQ2UzgElxKgkZSFUT/AKiG9CnrrXw+LxXOQ1gBOvOs7z28RHDTLxzdEDQ2tynXD33U22aAqnpKo0Rrs68IJE7pEb6l2VysS+yrzbqWIA3GJAPS8067jrWbT4lnBuYW3DLrLJKMAxgtJzSQg0Gk0bGYm2HYYNYAkBWXMxG/RZ1jUATrp21f9NtiDoKzXPnaGNjTDAyZ79R0S+gILAg5NNeMabwNzCYnElgLlkKsmWDggDWIG/q/Tt0pYktKUpUAUpSpBQcsfJe/8tKcsfJe/wDLStpQ2dnbcsczbBfxE8VvNHZWx9+Yfz/6v9KUqLJgffmH8/8Aq/0p9+Yfz/6v9KUplXQD78w/n/1f6U+/MP5/9X+lKUyroB9+Yfz/AOr/AEp9+Yfz/wCr/SlKZV0A+/MP5/8AV/pT78w/n/1f6UpTKugH35h/P/q/0p9+Yfz/AOr/AEpSmVdAPvzD+f8A1f6U+/MP5/8AV/pSlMq6AffmH8/+r/Sn35h/P/q/0rFKZV0Bn78w/n/1f6U+/MP5/wDV/pSlMq6AffmH8/8Aq/0p9+Yfz/6v9KUplXQD78w/n/1f6U+/MP5/9X+lKUyroDnuV22rB5qH8/xW/wBPZSlKk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SV"/>
          </a:p>
        </p:txBody>
      </p:sp>
      <p:pic>
        <p:nvPicPr>
          <p:cNvPr id="47110" name="Picture 6" descr="http://perso.ya.com/geopal/biologia_2b/unidades/imagenes/tema4/ciclok.gif"/>
          <p:cNvPicPr>
            <a:picLocks noChangeAspect="1" noChangeArrowheads="1"/>
          </p:cNvPicPr>
          <p:nvPr/>
        </p:nvPicPr>
        <p:blipFill>
          <a:blip r:embed="rId2" cstate="print"/>
          <a:srcRect/>
          <a:stretch>
            <a:fillRect/>
          </a:stretch>
        </p:blipFill>
        <p:spPr bwMode="auto">
          <a:xfrm>
            <a:off x="0" y="44624"/>
            <a:ext cx="9144000" cy="67460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7110"/>
                                        </p:tgtEl>
                                        <p:attrNameLst>
                                          <p:attrName>style.visibility</p:attrName>
                                        </p:attrNameLst>
                                      </p:cBhvr>
                                      <p:to>
                                        <p:strVal val="visible"/>
                                      </p:to>
                                    </p:set>
                                    <p:animEffect transition="in" filter="wipe(down)">
                                      <p:cBhvr>
                                        <p:cTn id="7" dur="500"/>
                                        <p:tgtEl>
                                          <p:spTgt spid="47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Ecuación de la Respiración celular</a:t>
            </a:r>
            <a:endParaRPr lang="es-SV" dirty="0"/>
          </a:p>
        </p:txBody>
      </p:sp>
      <p:pic>
        <p:nvPicPr>
          <p:cNvPr id="4" name="3 Marcador de contenido"/>
          <p:cNvPicPr>
            <a:picLocks noGrp="1"/>
          </p:cNvPicPr>
          <p:nvPr>
            <p:ph sz="quarter" idx="1"/>
          </p:nvPr>
        </p:nvPicPr>
        <p:blipFill>
          <a:blip r:embed="rId2" cstate="print"/>
          <a:srcRect/>
          <a:stretch>
            <a:fillRect/>
          </a:stretch>
        </p:blipFill>
        <p:spPr bwMode="auto">
          <a:xfrm>
            <a:off x="683568" y="2132856"/>
            <a:ext cx="7401835" cy="28502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260648"/>
            <a:ext cx="8496944" cy="6120680"/>
          </a:xfrm>
        </p:spPr>
        <p:txBody>
          <a:bodyPr>
            <a:noAutofit/>
          </a:bodyPr>
          <a:lstStyle/>
          <a:p>
            <a:r>
              <a:rPr lang="es-SV" sz="2400" dirty="0" smtClean="0"/>
              <a:t>En la fotosíntesis hay almacenamiento de energía mediante la producción de carbohidratos. En cambio en la respiración hay liberación de energía en forma de ATP.</a:t>
            </a:r>
          </a:p>
          <a:p>
            <a:r>
              <a:rPr lang="es-SV" sz="2400" dirty="0" smtClean="0"/>
              <a:t>Los procesos respiratorios convierten parte de la energía capturada por la fotosíntesis en energía consumida por el protoplasma en sus actividades. Así, la glucosa que la planta ha sintetizado y que es portadora de energía, es ingerida por los organismos heterótrofos, digerida y luego transportada por la corriente sanguínea a las células, a través de cuyas membranas es absorbida. </a:t>
            </a:r>
          </a:p>
          <a:p>
            <a:r>
              <a:rPr lang="es-SV" sz="2400" dirty="0" smtClean="0"/>
              <a:t>Una vez dentro del citoplasma celular, el primer paso que da una célula para recuperar o liberar la energía que las plantas han almacenado en el azúcar es descomponer este en dos moléculas de otras sustancias ácidas que luego forman sales de piruvato.</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sp>
        <p:nvSpPr>
          <p:cNvPr id="3" name="2 Marcador de contenido"/>
          <p:cNvSpPr>
            <a:spLocks noGrp="1"/>
          </p:cNvSpPr>
          <p:nvPr>
            <p:ph sz="quarter" idx="1"/>
          </p:nvPr>
        </p:nvSpPr>
        <p:spPr/>
        <p:txBody>
          <a:bodyPr>
            <a:normAutofit lnSpcReduction="10000"/>
          </a:bodyPr>
          <a:lstStyle/>
          <a:p>
            <a:r>
              <a:rPr lang="es-SV" sz="3200" dirty="0" smtClean="0"/>
              <a:t>Los procesos por los que la energía se integra en el ATP son:</a:t>
            </a:r>
          </a:p>
          <a:p>
            <a:r>
              <a:rPr lang="es-SV" sz="3200" b="1" dirty="0" smtClean="0"/>
              <a:t>1. </a:t>
            </a:r>
            <a:r>
              <a:rPr lang="es-SV" sz="3200" dirty="0" smtClean="0"/>
              <a:t>La oxidación del ácido pirúvico en CO</a:t>
            </a:r>
            <a:r>
              <a:rPr lang="es-SV" sz="3200" baseline="-25000" dirty="0" smtClean="0"/>
              <a:t>2</a:t>
            </a:r>
            <a:r>
              <a:rPr lang="es-SV" sz="3200" dirty="0" smtClean="0"/>
              <a:t> y NADH</a:t>
            </a:r>
            <a:r>
              <a:rPr lang="es-SV" sz="3200" baseline="-25000" dirty="0" smtClean="0"/>
              <a:t>2</a:t>
            </a:r>
            <a:r>
              <a:rPr lang="es-SV" sz="3200" dirty="0" smtClean="0"/>
              <a:t> (ciclo de Krebs).</a:t>
            </a:r>
          </a:p>
          <a:p>
            <a:r>
              <a:rPr lang="es-SV" sz="3200" b="1" dirty="0" smtClean="0"/>
              <a:t>2. </a:t>
            </a:r>
            <a:r>
              <a:rPr lang="es-SV" sz="3200" dirty="0" smtClean="0"/>
              <a:t>Producción de ATP a partir del NADH</a:t>
            </a:r>
            <a:r>
              <a:rPr lang="es-SV" sz="3200" baseline="-25000" dirty="0" smtClean="0"/>
              <a:t>2</a:t>
            </a:r>
            <a:r>
              <a:rPr lang="es-SV" sz="3200" dirty="0" smtClean="0"/>
              <a:t> (fosforilación oxidativa).</a:t>
            </a:r>
          </a:p>
          <a:p>
            <a:r>
              <a:rPr lang="es-SV" sz="3200" b="1" dirty="0" smtClean="0"/>
              <a:t>3. </a:t>
            </a:r>
            <a:r>
              <a:rPr lang="es-SV" sz="3200" dirty="0" smtClean="0"/>
              <a:t>Oxidación terminal. El hidrógeno es combinado con el oxígeno del aire y forma agua.</a:t>
            </a:r>
          </a:p>
          <a:p>
            <a:endParaRPr lang="es-SV"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a:t>
            </a:r>
            <a:r>
              <a:rPr lang="es-ES" b="1" dirty="0" smtClean="0"/>
              <a:t>La célula.</a:t>
            </a:r>
            <a:endParaRPr lang="es-SV" dirty="0"/>
          </a:p>
        </p:txBody>
      </p:sp>
      <p:sp>
        <p:nvSpPr>
          <p:cNvPr id="3" name="2 Marcador de contenido"/>
          <p:cNvSpPr>
            <a:spLocks noGrp="1"/>
          </p:cNvSpPr>
          <p:nvPr>
            <p:ph sz="quarter" idx="1"/>
          </p:nvPr>
        </p:nvSpPr>
        <p:spPr/>
        <p:txBody>
          <a:bodyPr>
            <a:normAutofit fontScale="92500" lnSpcReduction="10000"/>
          </a:bodyPr>
          <a:lstStyle/>
          <a:p>
            <a:r>
              <a:rPr lang="es-ES" dirty="0" smtClean="0"/>
              <a:t>El primero en observar células fue el científico inglés Robert </a:t>
            </a:r>
            <a:r>
              <a:rPr lang="es-ES" dirty="0" err="1" smtClean="0"/>
              <a:t>Hooke</a:t>
            </a:r>
            <a:r>
              <a:rPr lang="es-ES" dirty="0" smtClean="0"/>
              <a:t> en 1665, al examinar una lámina de corcho en un microscopio que el mismo había construido. El corcho, observado en aumento, parecía estar constituido por pequeñas celdillas rodeadas por una pared rígida por lo que asignó el término célula para referirse a estas estructuras.</a:t>
            </a:r>
            <a:endParaRPr lang="es-SV" dirty="0" smtClean="0"/>
          </a:p>
          <a:p>
            <a:r>
              <a:rPr lang="es-ES" dirty="0" smtClean="0"/>
              <a:t>Dos siglos después de la primera observación de células (en 1839) dos científicos alemanes (</a:t>
            </a:r>
            <a:r>
              <a:rPr lang="es-ES" dirty="0" err="1" smtClean="0"/>
              <a:t>Schleiden</a:t>
            </a:r>
            <a:r>
              <a:rPr lang="es-ES" dirty="0" smtClean="0"/>
              <a:t> y </a:t>
            </a:r>
            <a:r>
              <a:rPr lang="es-ES" dirty="0" err="1" smtClean="0"/>
              <a:t>Schwann</a:t>
            </a:r>
            <a:r>
              <a:rPr lang="es-ES" dirty="0" smtClean="0"/>
              <a:t>) elaboraron la teoría celular de los seres vivos.</a:t>
            </a:r>
            <a:endParaRPr lang="es-SV"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sz="half" idx="2"/>
          </p:nvPr>
        </p:nvSpPr>
        <p:spPr/>
        <p:txBody>
          <a:bodyPr/>
          <a:lstStyle/>
          <a:p>
            <a:endParaRPr lang="es-SV"/>
          </a:p>
        </p:txBody>
      </p:sp>
      <p:sp>
        <p:nvSpPr>
          <p:cNvPr id="3" name="2 Título"/>
          <p:cNvSpPr>
            <a:spLocks noGrp="1"/>
          </p:cNvSpPr>
          <p:nvPr>
            <p:ph type="title"/>
          </p:nvPr>
        </p:nvSpPr>
        <p:spPr/>
        <p:txBody>
          <a:bodyPr/>
          <a:lstStyle/>
          <a:p>
            <a:r>
              <a:rPr lang="es-SV" dirty="0" smtClean="0">
                <a:solidFill>
                  <a:schemeClr val="accent1">
                    <a:lumMod val="50000"/>
                  </a:schemeClr>
                </a:solidFill>
              </a:rPr>
              <a:t>GRACIAS TOTALES</a:t>
            </a:r>
            <a:endParaRPr lang="es-SV" dirty="0">
              <a:solidFill>
                <a:schemeClr val="accent1">
                  <a:lumMod val="50000"/>
                </a:schemeClr>
              </a:solidFill>
            </a:endParaRPr>
          </a:p>
        </p:txBody>
      </p:sp>
      <p:pic>
        <p:nvPicPr>
          <p:cNvPr id="5" name="4 Marcador de posición de imagen"/>
          <p:cNvPicPr>
            <a:picLocks noGrp="1"/>
          </p:cNvPicPr>
          <p:nvPr>
            <p:ph type="pic" idx="1"/>
          </p:nvPr>
        </p:nvPicPr>
        <p:blipFill>
          <a:blip r:embed="rId2" cstate="print"/>
          <a:srcRect l="4297" r="4297"/>
          <a:stretch>
            <a:fillRect/>
          </a:stretch>
        </p:blipFill>
        <p:spPr bwMode="auto">
          <a:xfrm>
            <a:off x="1560576" y="0"/>
            <a:ext cx="7583424" cy="456895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648" y="620688"/>
            <a:ext cx="8153400" cy="752128"/>
          </a:xfrm>
        </p:spPr>
        <p:txBody>
          <a:bodyPr>
            <a:normAutofit fontScale="90000"/>
          </a:bodyPr>
          <a:lstStyle/>
          <a:p>
            <a:pPr algn="r"/>
            <a:r>
              <a:rPr lang="es-ES" b="1" dirty="0" smtClean="0"/>
              <a:t>Teoría celular de </a:t>
            </a:r>
            <a:br>
              <a:rPr lang="es-ES" b="1" dirty="0" smtClean="0"/>
            </a:br>
            <a:r>
              <a:rPr lang="es-ES" b="1" dirty="0" smtClean="0"/>
              <a:t>los seres vivos</a:t>
            </a:r>
            <a:r>
              <a:rPr lang="es-SV" dirty="0" smtClean="0"/>
              <a:t/>
            </a:r>
            <a:br>
              <a:rPr lang="es-SV" dirty="0" smtClean="0"/>
            </a:br>
            <a:endParaRPr lang="es-SV" dirty="0"/>
          </a:p>
        </p:txBody>
      </p:sp>
      <p:sp>
        <p:nvSpPr>
          <p:cNvPr id="3" name="2 Marcador de contenido"/>
          <p:cNvSpPr>
            <a:spLocks noGrp="1"/>
          </p:cNvSpPr>
          <p:nvPr>
            <p:ph sz="quarter" idx="1"/>
          </p:nvPr>
        </p:nvSpPr>
        <p:spPr/>
        <p:txBody>
          <a:bodyPr>
            <a:normAutofit lnSpcReduction="10000"/>
          </a:bodyPr>
          <a:lstStyle/>
          <a:p>
            <a:pPr>
              <a:buNone/>
            </a:pPr>
            <a:r>
              <a:rPr lang="es-ES" dirty="0" smtClean="0"/>
              <a:t>Se puede resumir en tres principios:</a:t>
            </a:r>
            <a:endParaRPr lang="es-SV" dirty="0" smtClean="0"/>
          </a:p>
          <a:p>
            <a:r>
              <a:rPr lang="es-ES" dirty="0" smtClean="0"/>
              <a:t>1.- Todos los organismos vivos están constituidos por una o varias células; la célula es, por tanto, la unidad vital de los seres vivos.</a:t>
            </a:r>
            <a:endParaRPr lang="es-SV" dirty="0" smtClean="0"/>
          </a:p>
          <a:p>
            <a:r>
              <a:rPr lang="es-ES" dirty="0" smtClean="0"/>
              <a:t>2.- Las células son capaces de una existencia independiente; las células son, por tanto, la unidad anatómica y fisiológica de los seres vivos.</a:t>
            </a:r>
            <a:endParaRPr lang="es-SV" dirty="0" smtClean="0"/>
          </a:p>
          <a:p>
            <a:r>
              <a:rPr lang="es-ES" dirty="0" smtClean="0"/>
              <a:t>3.- Toda nueva célula proviene de otra célula ya existente; la célula es, por tanto, la unidad genética de los seres vivos.</a:t>
            </a:r>
            <a:endParaRPr lang="es-SV" dirty="0" smtClean="0"/>
          </a:p>
          <a:p>
            <a:endParaRPr lang="es-SV"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¿Qué es la célula?</a:t>
            </a:r>
            <a:endParaRPr lang="es-SV" dirty="0"/>
          </a:p>
        </p:txBody>
      </p:sp>
      <p:sp>
        <p:nvSpPr>
          <p:cNvPr id="3" name="2 Marcador de contenido"/>
          <p:cNvSpPr>
            <a:spLocks noGrp="1"/>
          </p:cNvSpPr>
          <p:nvPr>
            <p:ph sz="quarter" idx="1"/>
          </p:nvPr>
        </p:nvSpPr>
        <p:spPr/>
        <p:txBody>
          <a:bodyPr>
            <a:normAutofit/>
          </a:bodyPr>
          <a:lstStyle/>
          <a:p>
            <a:r>
              <a:rPr lang="es-SV" sz="6000" dirty="0" smtClean="0"/>
              <a:t>Es la unidad estructural, funcional y de origen de los seres vivos </a:t>
            </a:r>
            <a:endParaRPr lang="es-SV" sz="6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SV"/>
          </a:p>
        </p:txBody>
      </p:sp>
      <p:sp>
        <p:nvSpPr>
          <p:cNvPr id="3" name="2 Marcador de contenido"/>
          <p:cNvSpPr>
            <a:spLocks noGrp="1"/>
          </p:cNvSpPr>
          <p:nvPr>
            <p:ph sz="quarter" idx="1"/>
          </p:nvPr>
        </p:nvSpPr>
        <p:spPr/>
        <p:txBody>
          <a:bodyPr/>
          <a:lstStyle/>
          <a:p>
            <a:r>
              <a:rPr lang="es-ES" dirty="0" smtClean="0"/>
              <a:t>En todas las células podemos distinguir tres partes: una envoltura o membrana plasmática; un contenido o citoplasma que posee diversos orgánulos y un material hereditario en forma de ADN. Pero con estas características comunes pueden presentarse dos tipos de organización celular: </a:t>
            </a:r>
            <a:r>
              <a:rPr lang="es-ES" u="sng" dirty="0" smtClean="0"/>
              <a:t>procariota</a:t>
            </a:r>
            <a:r>
              <a:rPr lang="es-ES" dirty="0" smtClean="0"/>
              <a:t> y </a:t>
            </a:r>
            <a:r>
              <a:rPr lang="es-ES" u="sng" dirty="0" smtClean="0"/>
              <a:t>eucariota</a:t>
            </a:r>
            <a:r>
              <a:rPr lang="es-ES" dirty="0" smtClean="0"/>
              <a:t>.</a:t>
            </a:r>
            <a:endParaRPr lang="es-SV" dirty="0" smtClean="0"/>
          </a:p>
          <a:p>
            <a:endParaRPr lang="es-SV"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Célula procariótica</a:t>
            </a:r>
            <a:endParaRPr lang="es-SV" dirty="0"/>
          </a:p>
        </p:txBody>
      </p:sp>
      <p:sp>
        <p:nvSpPr>
          <p:cNvPr id="3" name="2 Marcador de contenido"/>
          <p:cNvSpPr>
            <a:spLocks noGrp="1"/>
          </p:cNvSpPr>
          <p:nvPr>
            <p:ph sz="quarter" idx="1"/>
          </p:nvPr>
        </p:nvSpPr>
        <p:spPr>
          <a:xfrm>
            <a:off x="755576" y="1957536"/>
            <a:ext cx="4464496" cy="4495800"/>
          </a:xfrm>
        </p:spPr>
        <p:txBody>
          <a:bodyPr/>
          <a:lstStyle/>
          <a:p>
            <a:r>
              <a:rPr lang="es-ES" dirty="0" smtClean="0"/>
              <a:t>Las células procarióticas son más simple y menos grandes . Su material genético se encuentra flotando en el citoplasma de la célula</a:t>
            </a:r>
            <a:endParaRPr lang="es-SV" dirty="0"/>
          </a:p>
        </p:txBody>
      </p:sp>
      <p:pic>
        <p:nvPicPr>
          <p:cNvPr id="4" name="Picture 4" descr="Célula procariota"/>
          <p:cNvPicPr>
            <a:picLocks noChangeAspect="1" noChangeArrowheads="1"/>
          </p:cNvPicPr>
          <p:nvPr/>
        </p:nvPicPr>
        <p:blipFill>
          <a:blip r:embed="rId2" cstate="print"/>
          <a:srcRect/>
          <a:stretch>
            <a:fillRect/>
          </a:stretch>
        </p:blipFill>
        <p:spPr>
          <a:xfrm>
            <a:off x="5364088" y="0"/>
            <a:ext cx="3779912" cy="666936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Célula eucariótica.</a:t>
            </a:r>
            <a:endParaRPr lang="es-SV" dirty="0"/>
          </a:p>
        </p:txBody>
      </p:sp>
      <p:sp>
        <p:nvSpPr>
          <p:cNvPr id="3" name="2 Marcador de contenido"/>
          <p:cNvSpPr>
            <a:spLocks noGrp="1"/>
          </p:cNvSpPr>
          <p:nvPr>
            <p:ph sz="quarter" idx="1"/>
          </p:nvPr>
        </p:nvSpPr>
        <p:spPr>
          <a:xfrm>
            <a:off x="324616" y="1600200"/>
            <a:ext cx="3599312" cy="4495800"/>
          </a:xfrm>
        </p:spPr>
        <p:txBody>
          <a:bodyPr>
            <a:normAutofit fontScale="92500" lnSpcReduction="20000"/>
          </a:bodyPr>
          <a:lstStyle/>
          <a:p>
            <a:r>
              <a:rPr lang="es-ES" dirty="0" smtClean="0"/>
              <a:t>Las células eucarióticas son mucho mayores y más complejas. Su material genético está rodeado por una membrana nuclear formando un núcleo y de igual modo, se diferencian otros orgánulos muchos de ellos rodeados por una membrana</a:t>
            </a:r>
            <a:endParaRPr lang="es-SV" dirty="0"/>
          </a:p>
        </p:txBody>
      </p:sp>
      <p:pic>
        <p:nvPicPr>
          <p:cNvPr id="4" name="Picture 4" descr="Célula animal"/>
          <p:cNvPicPr>
            <a:picLocks noChangeAspect="1" noChangeArrowheads="1"/>
          </p:cNvPicPr>
          <p:nvPr/>
        </p:nvPicPr>
        <p:blipFill>
          <a:blip r:embed="rId2" cstate="print"/>
          <a:srcRect/>
          <a:stretch>
            <a:fillRect/>
          </a:stretch>
        </p:blipFill>
        <p:spPr bwMode="auto">
          <a:xfrm>
            <a:off x="4139952" y="980729"/>
            <a:ext cx="4752528" cy="5616624"/>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987</TotalTime>
  <Words>2316</Words>
  <Application>Microsoft Office PowerPoint</Application>
  <PresentationFormat>Presentación en pantalla (4:3)</PresentationFormat>
  <Paragraphs>182</Paragraphs>
  <Slides>40</Slides>
  <Notes>0</Notes>
  <HiddenSlides>0</HiddenSlides>
  <MMClips>2</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Intermedio</vt:lpstr>
      <vt:lpstr>LA CÉLULA  </vt:lpstr>
      <vt:lpstr>La célula</vt:lpstr>
      <vt:lpstr>Funciones vitales.</vt:lpstr>
      <vt:lpstr>  La célula.</vt:lpstr>
      <vt:lpstr>Teoría celular de  los seres vivos </vt:lpstr>
      <vt:lpstr>¿Qué es la célula?</vt:lpstr>
      <vt:lpstr>Diapositiva 7</vt:lpstr>
      <vt:lpstr>Célula procariótica</vt:lpstr>
      <vt:lpstr>Célula eucariótica.</vt:lpstr>
      <vt:lpstr>Célula eucariótica</vt:lpstr>
      <vt:lpstr> Cuadro resumen de comparaciones </vt:lpstr>
      <vt:lpstr>Partes principales de la célula</vt:lpstr>
      <vt:lpstr>Estructura y función celular</vt:lpstr>
      <vt:lpstr>Diapositiva 14</vt:lpstr>
      <vt:lpstr>Células autótrofas y heterótrofas</vt:lpstr>
      <vt:lpstr>Regulación de las reacciones químicas  celulares (enzimas) </vt:lpstr>
      <vt:lpstr>Células y tejidos animales y vegetales </vt:lpstr>
      <vt:lpstr>Esquema comparativo entre A célula Vegetal y B célula Animal </vt:lpstr>
      <vt:lpstr> Tejidos vegetales y animales </vt:lpstr>
      <vt:lpstr>Tejidos vegetales</vt:lpstr>
      <vt:lpstr>Tejidos animales</vt:lpstr>
      <vt:lpstr>FOTOSÍNTESIS Y RESPIRACIÓN CELULAR</vt:lpstr>
      <vt:lpstr>LA FOTOSÍNTESIS</vt:lpstr>
      <vt:lpstr>Diapositiva 24</vt:lpstr>
      <vt:lpstr>Diapositiva 25</vt:lpstr>
      <vt:lpstr>Diapositiva 26</vt:lpstr>
      <vt:lpstr>Fase clara</vt:lpstr>
      <vt:lpstr>Fase Oscura o Ciclo de Calvin</vt:lpstr>
      <vt:lpstr>Diapositiva 29</vt:lpstr>
      <vt:lpstr>Ecuación de la fotosíntesis</vt:lpstr>
      <vt:lpstr>RESPIRACIÓN CELULAR,  ANAEROBIA Y AEROBIA </vt:lpstr>
      <vt:lpstr>Diapositiva 32</vt:lpstr>
      <vt:lpstr>Respiración anaerobia</vt:lpstr>
      <vt:lpstr>Respiración aerobia</vt:lpstr>
      <vt:lpstr>Glucólisis</vt:lpstr>
      <vt:lpstr>Ciclo de Krebs</vt:lpstr>
      <vt:lpstr>Ecuación de la Respiración celular</vt:lpstr>
      <vt:lpstr>Diapositiva 38</vt:lpstr>
      <vt:lpstr>Diapositiva 39</vt:lpstr>
      <vt:lpstr>GRACIAS TOTALES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PEDAGOGIA SOCIAL  DEL CESF</dc:title>
  <dc:creator>MIGUEL</dc:creator>
  <cp:lastModifiedBy>MIGUEL</cp:lastModifiedBy>
  <cp:revision>74</cp:revision>
  <dcterms:created xsi:type="dcterms:W3CDTF">2013-03-05T14:43:46Z</dcterms:created>
  <dcterms:modified xsi:type="dcterms:W3CDTF">2014-07-14T02:39:24Z</dcterms:modified>
</cp:coreProperties>
</file>