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83" autoAdjust="0"/>
  </p:normalViewPr>
  <p:slideViewPr>
    <p:cSldViewPr>
      <p:cViewPr>
        <p:scale>
          <a:sx n="84" d="100"/>
          <a:sy n="84" d="100"/>
        </p:scale>
        <p:origin x="-27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748008F-6F9E-4F84-B79F-AF6D2BDA1EDC}" type="datetimeFigureOut">
              <a:rPr lang="es-SV" smtClean="0"/>
              <a:pPr/>
              <a:t>20/07/2014</a:t>
            </a:fld>
            <a:endParaRPr lang="es-SV"/>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SV"/>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24510A5D-B8D3-42AB-A010-E8F3D7C19A8D}" type="slidenum">
              <a:rPr lang="es-SV" smtClean="0"/>
              <a:pPr/>
              <a:t>‹Nº›</a:t>
            </a:fld>
            <a:endParaRPr lang="es-SV"/>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748008F-6F9E-4F84-B79F-AF6D2BDA1EDC}" type="datetimeFigureOut">
              <a:rPr lang="es-SV" smtClean="0"/>
              <a:pPr/>
              <a:t>20/07/2014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24510A5D-B8D3-42AB-A010-E8F3D7C19A8D}"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748008F-6F9E-4F84-B79F-AF6D2BDA1EDC}" type="datetimeFigureOut">
              <a:rPr lang="es-SV" smtClean="0"/>
              <a:pPr/>
              <a:t>20/07/2014</a:t>
            </a:fld>
            <a:endParaRPr lang="es-SV"/>
          </a:p>
        </p:txBody>
      </p:sp>
      <p:sp>
        <p:nvSpPr>
          <p:cNvPr id="5" name="4 Marcador de pie de página"/>
          <p:cNvSpPr>
            <a:spLocks noGrp="1"/>
          </p:cNvSpPr>
          <p:nvPr>
            <p:ph type="ftr" sz="quarter" idx="11"/>
          </p:nvPr>
        </p:nvSpPr>
        <p:spPr>
          <a:xfrm>
            <a:off x="457201" y="6248207"/>
            <a:ext cx="5573483" cy="365125"/>
          </a:xfrm>
        </p:spPr>
        <p:txBody>
          <a:bodyPr/>
          <a:lstStyle/>
          <a:p>
            <a:endParaRPr lang="es-SV"/>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24510A5D-B8D3-42AB-A010-E8F3D7C19A8D}" type="slidenum">
              <a:rPr lang="es-SV" smtClean="0"/>
              <a:pPr/>
              <a:t>‹Nº›</a:t>
            </a:fld>
            <a:endParaRPr lang="es-SV"/>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748008F-6F9E-4F84-B79F-AF6D2BDA1EDC}" type="datetimeFigureOut">
              <a:rPr lang="es-SV" smtClean="0"/>
              <a:pPr/>
              <a:t>20/07/2014</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24510A5D-B8D3-42AB-A010-E8F3D7C19A8D}" type="slidenum">
              <a:rPr lang="es-SV" smtClean="0"/>
              <a:pPr/>
              <a:t>‹Nº›</a:t>
            </a:fld>
            <a:endParaRPr lang="es-SV"/>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748008F-6F9E-4F84-B79F-AF6D2BDA1EDC}" type="datetimeFigureOut">
              <a:rPr lang="es-SV" smtClean="0"/>
              <a:pPr/>
              <a:t>20/07/2014</a:t>
            </a:fld>
            <a:endParaRPr lang="es-SV"/>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4510A5D-B8D3-42AB-A010-E8F3D7C19A8D}" type="slidenum">
              <a:rPr lang="es-SV" smtClean="0"/>
              <a:pPr/>
              <a:t>‹Nº›</a:t>
            </a:fld>
            <a:endParaRPr lang="es-SV"/>
          </a:p>
        </p:txBody>
      </p:sp>
      <p:sp>
        <p:nvSpPr>
          <p:cNvPr id="14" name="13 Marcador de pie de página"/>
          <p:cNvSpPr>
            <a:spLocks noGrp="1"/>
          </p:cNvSpPr>
          <p:nvPr>
            <p:ph type="ftr" sz="quarter" idx="12"/>
          </p:nvPr>
        </p:nvSpPr>
        <p:spPr/>
        <p:txBody>
          <a:bodyPr/>
          <a:lstStyle/>
          <a:p>
            <a:endParaRPr lang="es-SV"/>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748008F-6F9E-4F84-B79F-AF6D2BDA1EDC}" type="datetimeFigureOut">
              <a:rPr lang="es-SV" smtClean="0"/>
              <a:pPr/>
              <a:t>20/07/2014</a:t>
            </a:fld>
            <a:endParaRPr lang="es-SV"/>
          </a:p>
        </p:txBody>
      </p:sp>
      <p:sp>
        <p:nvSpPr>
          <p:cNvPr id="10" name="9 Marcador de número de diapositiva"/>
          <p:cNvSpPr>
            <a:spLocks noGrp="1"/>
          </p:cNvSpPr>
          <p:nvPr>
            <p:ph type="sldNum" sz="quarter" idx="16"/>
          </p:nvPr>
        </p:nvSpPr>
        <p:spPr/>
        <p:txBody>
          <a:bodyPr rtlCol="0"/>
          <a:lstStyle/>
          <a:p>
            <a:fld id="{24510A5D-B8D3-42AB-A010-E8F3D7C19A8D}" type="slidenum">
              <a:rPr lang="es-SV" smtClean="0"/>
              <a:pPr/>
              <a:t>‹Nº›</a:t>
            </a:fld>
            <a:endParaRPr lang="es-SV"/>
          </a:p>
        </p:txBody>
      </p:sp>
      <p:sp>
        <p:nvSpPr>
          <p:cNvPr id="12" name="11 Marcador de pie de página"/>
          <p:cNvSpPr>
            <a:spLocks noGrp="1"/>
          </p:cNvSpPr>
          <p:nvPr>
            <p:ph type="ftr" sz="quarter" idx="17"/>
          </p:nvPr>
        </p:nvSpPr>
        <p:spPr/>
        <p:txBody>
          <a:bodyPr rtlCol="0"/>
          <a:lstStyle/>
          <a:p>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748008F-6F9E-4F84-B79F-AF6D2BDA1EDC}" type="datetimeFigureOut">
              <a:rPr lang="es-SV" smtClean="0"/>
              <a:pPr/>
              <a:t>20/07/2014</a:t>
            </a:fld>
            <a:endParaRPr lang="es-SV"/>
          </a:p>
        </p:txBody>
      </p:sp>
      <p:sp>
        <p:nvSpPr>
          <p:cNvPr id="12" name="11 Marcador de número de diapositiva"/>
          <p:cNvSpPr>
            <a:spLocks noGrp="1"/>
          </p:cNvSpPr>
          <p:nvPr>
            <p:ph type="sldNum" sz="quarter" idx="16"/>
          </p:nvPr>
        </p:nvSpPr>
        <p:spPr/>
        <p:txBody>
          <a:bodyPr rtlCol="0"/>
          <a:lstStyle/>
          <a:p>
            <a:fld id="{24510A5D-B8D3-42AB-A010-E8F3D7C19A8D}" type="slidenum">
              <a:rPr lang="es-SV" smtClean="0"/>
              <a:pPr/>
              <a:t>‹Nº›</a:t>
            </a:fld>
            <a:endParaRPr lang="es-SV"/>
          </a:p>
        </p:txBody>
      </p:sp>
      <p:sp>
        <p:nvSpPr>
          <p:cNvPr id="14" name="13 Marcador de pie de página"/>
          <p:cNvSpPr>
            <a:spLocks noGrp="1"/>
          </p:cNvSpPr>
          <p:nvPr>
            <p:ph type="ftr" sz="quarter" idx="17"/>
          </p:nvPr>
        </p:nvSpPr>
        <p:spPr/>
        <p:txBody>
          <a:bodyPr rtlCol="0"/>
          <a:lstStyle/>
          <a:p>
            <a:endParaRPr lang="es-SV"/>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748008F-6F9E-4F84-B79F-AF6D2BDA1EDC}" type="datetimeFigureOut">
              <a:rPr lang="es-SV" smtClean="0"/>
              <a:pPr/>
              <a:t>20/07/2014</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24510A5D-B8D3-42AB-A010-E8F3D7C19A8D}"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48008F-6F9E-4F84-B79F-AF6D2BDA1EDC}" type="datetimeFigureOut">
              <a:rPr lang="es-SV" smtClean="0"/>
              <a:pPr/>
              <a:t>20/07/2014</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24510A5D-B8D3-42AB-A010-E8F3D7C19A8D}"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748008F-6F9E-4F84-B79F-AF6D2BDA1EDC}" type="datetimeFigureOut">
              <a:rPr lang="es-SV" smtClean="0"/>
              <a:pPr/>
              <a:t>20/07/2014</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24510A5D-B8D3-42AB-A010-E8F3D7C19A8D}" type="slidenum">
              <a:rPr lang="es-SV" smtClean="0"/>
              <a:pPr/>
              <a:t>‹Nº›</a:t>
            </a:fld>
            <a:endParaRPr lang="es-SV"/>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C748008F-6F9E-4F84-B79F-AF6D2BDA1EDC}" type="datetimeFigureOut">
              <a:rPr lang="es-SV" smtClean="0"/>
              <a:pPr/>
              <a:t>20/07/2014</a:t>
            </a:fld>
            <a:endParaRPr lang="es-SV"/>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24510A5D-B8D3-42AB-A010-E8F3D7C19A8D}" type="slidenum">
              <a:rPr lang="es-SV" smtClean="0"/>
              <a:pPr/>
              <a:t>‹Nº›</a:t>
            </a:fld>
            <a:endParaRPr lang="es-SV"/>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SV"/>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748008F-6F9E-4F84-B79F-AF6D2BDA1EDC}" type="datetimeFigureOut">
              <a:rPr lang="es-SV" smtClean="0"/>
              <a:pPr/>
              <a:t>20/07/2014</a:t>
            </a:fld>
            <a:endParaRPr lang="es-SV"/>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SV"/>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4510A5D-B8D3-42AB-A010-E8F3D7C19A8D}"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62200" y="3688432"/>
            <a:ext cx="6477000" cy="1828800"/>
          </a:xfrm>
        </p:spPr>
        <p:txBody>
          <a:bodyPr>
            <a:normAutofit/>
          </a:bodyPr>
          <a:lstStyle/>
          <a:p>
            <a:pPr algn="r"/>
            <a:r>
              <a:rPr lang="es-SV" dirty="0" smtClean="0"/>
              <a:t>LA CÉLULA </a:t>
            </a:r>
            <a:br>
              <a:rPr lang="es-SV" dirty="0" smtClean="0"/>
            </a:br>
            <a:endParaRPr lang="es-SV" dirty="0"/>
          </a:p>
        </p:txBody>
      </p:sp>
      <p:sp>
        <p:nvSpPr>
          <p:cNvPr id="3" name="2 Subtítulo"/>
          <p:cNvSpPr>
            <a:spLocks noGrp="1"/>
          </p:cNvSpPr>
          <p:nvPr>
            <p:ph type="subTitle" idx="1"/>
          </p:nvPr>
        </p:nvSpPr>
        <p:spPr/>
        <p:txBody>
          <a:bodyPr/>
          <a:lstStyle/>
          <a:p>
            <a:r>
              <a:rPr lang="es-SV" dirty="0" smtClean="0"/>
              <a:t>Prof. José Miguel Molina</a:t>
            </a:r>
            <a:endParaRPr lang="es-SV" dirty="0"/>
          </a:p>
        </p:txBody>
      </p:sp>
      <p:sp>
        <p:nvSpPr>
          <p:cNvPr id="6" name="2 Subtítulo"/>
          <p:cNvSpPr txBox="1">
            <a:spLocks/>
          </p:cNvSpPr>
          <p:nvPr/>
        </p:nvSpPr>
        <p:spPr>
          <a:xfrm>
            <a:off x="539552" y="764704"/>
            <a:ext cx="3528392" cy="3096344"/>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s-SV" sz="6000" b="0" i="0" u="none" strike="noStrike" kern="1200" cap="none" spc="0" normalizeH="0" baseline="0" noProof="0" dirty="0" smtClean="0">
                <a:ln>
                  <a:noFill/>
                </a:ln>
                <a:solidFill>
                  <a:srgbClr val="FFFFFF"/>
                </a:solidFill>
                <a:effectLst/>
                <a:uLnTx/>
                <a:uFillTx/>
                <a:latin typeface="+mn-lt"/>
                <a:ea typeface="+mn-ea"/>
                <a:cs typeface="+mn-cs"/>
              </a:rPr>
              <a:t>9ª UNIDAD</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s-SV" sz="6000" dirty="0" smtClean="0">
                <a:solidFill>
                  <a:srgbClr val="FFFFFF"/>
                </a:solidFill>
              </a:rPr>
              <a:t>Julio 2014</a:t>
            </a:r>
            <a:endParaRPr kumimoji="0" lang="es-SV" sz="60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2 Subtítulo"/>
          <p:cNvSpPr txBox="1">
            <a:spLocks/>
          </p:cNvSpPr>
          <p:nvPr/>
        </p:nvSpPr>
        <p:spPr>
          <a:xfrm>
            <a:off x="179512" y="6021288"/>
            <a:ext cx="2088232" cy="68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s-SV" sz="3600" b="0" i="0" u="none" strike="noStrike" kern="1200" cap="none" spc="0" normalizeH="0" baseline="0" noProof="0" dirty="0" smtClean="0">
                <a:ln>
                  <a:noFill/>
                </a:ln>
                <a:solidFill>
                  <a:srgbClr val="FFFFFF"/>
                </a:solidFill>
                <a:effectLst/>
                <a:uLnTx/>
                <a:uFillTx/>
                <a:latin typeface="+mn-lt"/>
                <a:ea typeface="+mn-ea"/>
                <a:cs typeface="+mn-cs"/>
              </a:rPr>
              <a:t>CESF</a:t>
            </a:r>
            <a:endParaRPr kumimoji="0" lang="es-SV" sz="36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1 Título"/>
          <p:cNvSpPr txBox="1">
            <a:spLocks/>
          </p:cNvSpPr>
          <p:nvPr/>
        </p:nvSpPr>
        <p:spPr>
          <a:xfrm>
            <a:off x="3726904" y="4653136"/>
            <a:ext cx="5021560" cy="1184176"/>
          </a:xfrm>
          <a:prstGeom prst="rect">
            <a:avLst/>
          </a:prstGeom>
        </p:spPr>
        <p:txBody>
          <a:bodyPr vert="horz" anchor="b">
            <a:normAutofit fontScale="9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SV" sz="4400" b="1" i="0" u="none" strike="noStrike" kern="1200" cap="all" spc="0" normalizeH="0" baseline="0" noProof="0" dirty="0" smtClean="0">
                <a:ln>
                  <a:noFill/>
                </a:ln>
                <a:solidFill>
                  <a:schemeClr val="accent4">
                    <a:lumMod val="20000"/>
                    <a:lumOff val="80000"/>
                  </a:schemeClr>
                </a:solidFill>
                <a:effectLst/>
                <a:uLnTx/>
                <a:uFillTx/>
                <a:latin typeface="+mj-lt"/>
                <a:ea typeface="+mj-ea"/>
                <a:cs typeface="+mj-cs"/>
              </a:rPr>
              <a:t>CIENCIAS</a:t>
            </a:r>
            <a:r>
              <a:rPr kumimoji="0" lang="es-SV" sz="4400" b="1" i="0" u="none" strike="noStrike" kern="1200" cap="all" spc="0" normalizeH="0" noProof="0" dirty="0" smtClean="0">
                <a:ln>
                  <a:noFill/>
                </a:ln>
                <a:solidFill>
                  <a:schemeClr val="accent4">
                    <a:lumMod val="20000"/>
                    <a:lumOff val="80000"/>
                  </a:schemeClr>
                </a:solidFill>
                <a:effectLst/>
                <a:uLnTx/>
                <a:uFillTx/>
                <a:latin typeface="+mj-lt"/>
                <a:ea typeface="+mj-ea"/>
                <a:cs typeface="+mj-cs"/>
              </a:rPr>
              <a:t> NATURALES</a:t>
            </a:r>
            <a:endParaRPr kumimoji="0" lang="es-SV" sz="4400" b="1" i="0" u="none" strike="noStrike" kern="1200" cap="all" spc="0" normalizeH="0" baseline="0" noProof="0" dirty="0" smtClean="0">
              <a:ln>
                <a:noFill/>
              </a:ln>
              <a:solidFill>
                <a:schemeClr val="accent4">
                  <a:lumMod val="20000"/>
                  <a:lumOff val="80000"/>
                </a:schemeClr>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s-SV" sz="4400" b="1" cap="all" dirty="0" smtClean="0">
                <a:solidFill>
                  <a:schemeClr val="accent4">
                    <a:lumMod val="20000"/>
                    <a:lumOff val="80000"/>
                  </a:schemeClr>
                </a:solidFill>
                <a:latin typeface="+mj-lt"/>
                <a:ea typeface="+mj-ea"/>
                <a:cs typeface="+mj-cs"/>
              </a:rPr>
              <a:t>Á</a:t>
            </a:r>
            <a:r>
              <a:rPr kumimoji="0" lang="es-SV" sz="4400" b="1" i="0" u="none" strike="noStrike" kern="1200" cap="all" spc="0" normalizeH="0" baseline="0" noProof="0" dirty="0" smtClean="0">
                <a:ln>
                  <a:noFill/>
                </a:ln>
                <a:solidFill>
                  <a:schemeClr val="accent4">
                    <a:lumMod val="20000"/>
                    <a:lumOff val="80000"/>
                  </a:schemeClr>
                </a:solidFill>
                <a:effectLst/>
                <a:uLnTx/>
                <a:uFillTx/>
                <a:latin typeface="+mj-lt"/>
                <a:ea typeface="+mj-ea"/>
                <a:cs typeface="+mj-cs"/>
              </a:rPr>
              <a:t>REA</a:t>
            </a:r>
            <a:r>
              <a:rPr kumimoji="0" lang="es-SV" sz="4400" b="1" i="0" u="none" strike="noStrike" kern="1200" cap="all" spc="0" normalizeH="0" noProof="0" dirty="0" smtClean="0">
                <a:ln>
                  <a:noFill/>
                </a:ln>
                <a:solidFill>
                  <a:schemeClr val="accent4">
                    <a:lumMod val="20000"/>
                    <a:lumOff val="80000"/>
                  </a:schemeClr>
                </a:solidFill>
                <a:effectLst/>
                <a:uLnTx/>
                <a:uFillTx/>
                <a:latin typeface="+mj-lt"/>
                <a:ea typeface="+mj-ea"/>
                <a:cs typeface="+mj-cs"/>
              </a:rPr>
              <a:t> BIOLOGÍA</a:t>
            </a:r>
            <a:endParaRPr kumimoji="0" lang="es-SV" sz="4400" b="0" i="0" u="none" strike="noStrike" kern="1200" cap="all" spc="0" normalizeH="0" baseline="0" noProof="0" dirty="0">
              <a:ln>
                <a:noFill/>
              </a:ln>
              <a:solidFill>
                <a:schemeClr val="accent4">
                  <a:lumMod val="20000"/>
                  <a:lumOff val="80000"/>
                </a:schemeClr>
              </a:solidFill>
              <a:effectLst/>
              <a:uLnTx/>
              <a:uFillTx/>
              <a:latin typeface="+mj-lt"/>
              <a:ea typeface="+mj-ea"/>
              <a:cs typeface="+mj-cs"/>
            </a:endParaRPr>
          </a:p>
        </p:txBody>
      </p:sp>
      <p:sp>
        <p:nvSpPr>
          <p:cNvPr id="9" name="2 Subtítulo"/>
          <p:cNvSpPr txBox="1">
            <a:spLocks/>
          </p:cNvSpPr>
          <p:nvPr/>
        </p:nvSpPr>
        <p:spPr>
          <a:xfrm>
            <a:off x="0" y="5301208"/>
            <a:ext cx="1619672" cy="685800"/>
          </a:xfrm>
          <a:prstGeom prst="rect">
            <a:avLst/>
          </a:prstGeom>
        </p:spPr>
        <p:txBody>
          <a:bodyPr vert="horz" anchor="ctr">
            <a:normAutofit fontScale="70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s-SV" sz="3600" b="0" i="0" u="none" strike="noStrike" kern="1200" cap="none" spc="0" normalizeH="0" baseline="0" noProof="0" dirty="0" smtClean="0">
                <a:ln>
                  <a:noFill/>
                </a:ln>
                <a:solidFill>
                  <a:srgbClr val="FFFFFF"/>
                </a:solidFill>
                <a:effectLst/>
                <a:uLnTx/>
                <a:uFillTx/>
                <a:latin typeface="+mn-lt"/>
                <a:ea typeface="+mn-ea"/>
                <a:cs typeface="+mn-cs"/>
              </a:rPr>
              <a:t>Parte</a:t>
            </a:r>
            <a:r>
              <a:rPr kumimoji="0" lang="es-SV" sz="3600" b="0" i="0" u="none" strike="noStrike" kern="1200" cap="none" spc="0" normalizeH="0" noProof="0" dirty="0" smtClean="0">
                <a:ln>
                  <a:noFill/>
                </a:ln>
                <a:solidFill>
                  <a:srgbClr val="FFFFFF"/>
                </a:solidFill>
                <a:effectLst/>
                <a:uLnTx/>
                <a:uFillTx/>
                <a:latin typeface="+mn-lt"/>
                <a:ea typeface="+mn-ea"/>
                <a:cs typeface="+mn-cs"/>
              </a:rPr>
              <a:t> No 2</a:t>
            </a:r>
            <a:endParaRPr kumimoji="0" lang="es-SV" sz="3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1" name="Picture 2" descr="asis"/>
          <p:cNvPicPr/>
          <p:nvPr/>
        </p:nvPicPr>
        <p:blipFill>
          <a:blip r:embed="rId2" cstate="print"/>
          <a:srcRect/>
          <a:stretch>
            <a:fillRect/>
          </a:stretch>
        </p:blipFill>
        <p:spPr bwMode="auto">
          <a:xfrm>
            <a:off x="5076056" y="476672"/>
            <a:ext cx="2811841" cy="3137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u="sng" dirty="0" smtClean="0"/>
              <a:t>MEIOSIS</a:t>
            </a:r>
            <a:endParaRPr lang="es-SV" dirty="0"/>
          </a:p>
        </p:txBody>
      </p:sp>
      <p:sp>
        <p:nvSpPr>
          <p:cNvPr id="3" name="2 Marcador de contenido"/>
          <p:cNvSpPr>
            <a:spLocks noGrp="1"/>
          </p:cNvSpPr>
          <p:nvPr>
            <p:ph sz="quarter" idx="1"/>
          </p:nvPr>
        </p:nvSpPr>
        <p:spPr/>
        <p:txBody>
          <a:bodyPr>
            <a:normAutofit fontScale="92500"/>
          </a:bodyPr>
          <a:lstStyle/>
          <a:p>
            <a:r>
              <a:rPr lang="es-SV" dirty="0" smtClean="0"/>
              <a:t>La mayoría de los organismos pluricelulares se reproducen mediante un proceso llamado </a:t>
            </a:r>
            <a:r>
              <a:rPr lang="es-SV" b="1" dirty="0" smtClean="0"/>
              <a:t>meiosis</a:t>
            </a:r>
            <a:r>
              <a:rPr lang="es-SV" dirty="0" smtClean="0"/>
              <a:t>, el cual genera células sexuales o gametos con la mitad del número de cromosomas que tenía la célula madre.</a:t>
            </a:r>
          </a:p>
          <a:p>
            <a:r>
              <a:rPr lang="es-SV" dirty="0" smtClean="0"/>
              <a:t>Cuando los gametos se fusionan se restablece el número de cromosomas y la célula resultante, llamada </a:t>
            </a:r>
            <a:r>
              <a:rPr lang="es-SV" b="1" dirty="0" smtClean="0"/>
              <a:t>huevo o cigoto</a:t>
            </a:r>
            <a:r>
              <a:rPr lang="es-SV" dirty="0" smtClean="0"/>
              <a:t>, adquiere la mitad de los cromosomas del padre y la mitad de los de la madre. Esto es la base del fenómeno de la herencia que estudia la genética.</a:t>
            </a:r>
          </a:p>
          <a:p>
            <a:endParaRPr lang="es-SV"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404664"/>
            <a:ext cx="8153400" cy="5691336"/>
          </a:xfrm>
        </p:spPr>
        <p:txBody>
          <a:bodyPr>
            <a:normAutofit fontScale="92500" lnSpcReduction="10000"/>
          </a:bodyPr>
          <a:lstStyle/>
          <a:p>
            <a:r>
              <a:rPr lang="es-SV" b="1" dirty="0" smtClean="0"/>
              <a:t>Meiosis es el proceso por el cual se producen células hijas con la mitad del número de cromosomas de la célula original.</a:t>
            </a:r>
            <a:endParaRPr lang="es-SV" dirty="0" smtClean="0"/>
          </a:p>
          <a:p>
            <a:r>
              <a:rPr lang="es-SV" dirty="0" smtClean="0"/>
              <a:t>Los seres humanos poseen 46 cromosomas. Al procrear un hijo, la madre aporta 23 cromosomas y el padre los otros 23.</a:t>
            </a:r>
          </a:p>
          <a:p>
            <a:r>
              <a:rPr lang="es-SV" dirty="0" smtClean="0"/>
              <a:t>En los laboratorios, para visualizar mejor los 23 pares, éstos se colorean con tintes especiales. Cuando se identifican y ordenan se obtiene lo que se conoce como cariotipo. Cada par de cromosomas se enumera del 1 al 22. El par veintitrés son los cromosomas que determinan el sexo del individuo. </a:t>
            </a:r>
            <a:r>
              <a:rPr lang="es-SV" b="1" dirty="0" smtClean="0"/>
              <a:t>Si ambos son “XX” el sexo es femenino; si son “XY” el sexo es masculino</a:t>
            </a:r>
            <a:r>
              <a:rPr lang="es-SV" dirty="0" smtClean="0"/>
              <a:t>.</a:t>
            </a:r>
          </a:p>
          <a:p>
            <a:endParaRPr lang="es-SV"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sp>
        <p:nvSpPr>
          <p:cNvPr id="3" name="2 Marcador de contenido"/>
          <p:cNvSpPr>
            <a:spLocks noGrp="1"/>
          </p:cNvSpPr>
          <p:nvPr>
            <p:ph sz="quarter" idx="1"/>
          </p:nvPr>
        </p:nvSpPr>
        <p:spPr/>
        <p:txBody>
          <a:bodyPr/>
          <a:lstStyle/>
          <a:p>
            <a:r>
              <a:rPr lang="es-SV" b="1" dirty="0" smtClean="0"/>
              <a:t>La meiosis </a:t>
            </a:r>
            <a:r>
              <a:rPr lang="es-SV" dirty="0" smtClean="0"/>
              <a:t>se da en dos procesos </a:t>
            </a:r>
            <a:r>
              <a:rPr lang="es-SV" b="1" dirty="0" smtClean="0"/>
              <a:t>meiosis I y meiosis II. </a:t>
            </a:r>
          </a:p>
          <a:p>
            <a:r>
              <a:rPr lang="es-SV" dirty="0" smtClean="0"/>
              <a:t>La </a:t>
            </a:r>
            <a:r>
              <a:rPr lang="es-SV" b="1" dirty="0" smtClean="0"/>
              <a:t>meiosis I</a:t>
            </a:r>
            <a:r>
              <a:rPr lang="es-SV" dirty="0" smtClean="0"/>
              <a:t> cumple las cuatro etapas de la mitosis  que son:</a:t>
            </a:r>
          </a:p>
          <a:p>
            <a:r>
              <a:rPr lang="es-SV" b="1" dirty="0" smtClean="0"/>
              <a:t>a) </a:t>
            </a:r>
            <a:r>
              <a:rPr lang="es-SV" dirty="0" smtClean="0"/>
              <a:t>La Profase I</a:t>
            </a:r>
          </a:p>
          <a:p>
            <a:r>
              <a:rPr lang="es-SV" b="1" dirty="0" smtClean="0"/>
              <a:t>b) </a:t>
            </a:r>
            <a:r>
              <a:rPr lang="es-SV" dirty="0" smtClean="0"/>
              <a:t>La Metafase I</a:t>
            </a:r>
          </a:p>
          <a:p>
            <a:r>
              <a:rPr lang="es-SV" b="1" dirty="0" smtClean="0"/>
              <a:t>c) </a:t>
            </a:r>
            <a:r>
              <a:rPr lang="es-SV" dirty="0" smtClean="0"/>
              <a:t>La Anafase I</a:t>
            </a:r>
          </a:p>
          <a:p>
            <a:r>
              <a:rPr lang="es-SV" b="1" dirty="0" smtClean="0"/>
              <a:t>d) </a:t>
            </a:r>
            <a:r>
              <a:rPr lang="es-SV" dirty="0" smtClean="0"/>
              <a:t>La Telofase I</a:t>
            </a:r>
          </a:p>
          <a:p>
            <a:endParaRPr lang="es-SV"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sp>
        <p:nvSpPr>
          <p:cNvPr id="3" name="2 Marcador de contenido"/>
          <p:cNvSpPr>
            <a:spLocks noGrp="1"/>
          </p:cNvSpPr>
          <p:nvPr>
            <p:ph sz="quarter" idx="1"/>
          </p:nvPr>
        </p:nvSpPr>
        <p:spPr/>
        <p:txBody>
          <a:bodyPr/>
          <a:lstStyle/>
          <a:p>
            <a:pPr>
              <a:buNone/>
            </a:pPr>
            <a:r>
              <a:rPr lang="es-SV" b="1" dirty="0" smtClean="0"/>
              <a:t>La  meiosis II  </a:t>
            </a:r>
            <a:r>
              <a:rPr lang="es-SV" dirty="0" smtClean="0"/>
              <a:t>tiene también las mimas cuatro etapas </a:t>
            </a:r>
            <a:endParaRPr lang="es-SV" b="1" dirty="0" smtClean="0"/>
          </a:p>
          <a:p>
            <a:r>
              <a:rPr lang="es-SV" b="1" dirty="0" smtClean="0"/>
              <a:t>a) </a:t>
            </a:r>
            <a:r>
              <a:rPr lang="es-SV" dirty="0" smtClean="0"/>
              <a:t>La Profase II</a:t>
            </a:r>
          </a:p>
          <a:p>
            <a:r>
              <a:rPr lang="es-SV" b="1" dirty="0" smtClean="0"/>
              <a:t>b) </a:t>
            </a:r>
            <a:r>
              <a:rPr lang="es-SV" dirty="0" smtClean="0"/>
              <a:t>La Metafase II</a:t>
            </a:r>
          </a:p>
          <a:p>
            <a:r>
              <a:rPr lang="es-SV" b="1" dirty="0" smtClean="0"/>
              <a:t>c) </a:t>
            </a:r>
            <a:r>
              <a:rPr lang="es-SV" dirty="0" smtClean="0"/>
              <a:t>La Anafase II</a:t>
            </a:r>
          </a:p>
          <a:p>
            <a:r>
              <a:rPr lang="es-SV" b="1" dirty="0" smtClean="0"/>
              <a:t>d) </a:t>
            </a:r>
            <a:r>
              <a:rPr lang="es-SV" dirty="0" smtClean="0"/>
              <a:t>La Telofase II</a:t>
            </a:r>
          </a:p>
          <a:p>
            <a:r>
              <a:rPr lang="es-SV" b="1" dirty="0" smtClean="0">
                <a:solidFill>
                  <a:srgbClr val="7030A0"/>
                </a:solidFill>
              </a:rPr>
              <a:t>Como resultado final de la Meiosis  se obtienen cuatro células hijas idénticas a su progenitora, al contario de la mitosis donde solo se originan dos</a:t>
            </a:r>
            <a:r>
              <a:rPr lang="es-SV" dirty="0" smtClean="0"/>
              <a:t>.</a:t>
            </a:r>
          </a:p>
          <a:p>
            <a:endParaRPr lang="es-SV"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548680"/>
            <a:ext cx="8153400" cy="5547320"/>
          </a:xfrm>
        </p:spPr>
        <p:txBody>
          <a:bodyPr>
            <a:normAutofit fontScale="92500" lnSpcReduction="10000"/>
          </a:bodyPr>
          <a:lstStyle/>
          <a:p>
            <a:r>
              <a:rPr lang="es-SV" dirty="0" smtClean="0"/>
              <a:t>La meiosis (término que significa disminución) es la reproducción celular característica de la </a:t>
            </a:r>
            <a:r>
              <a:rPr lang="es-SV" b="1" dirty="0" smtClean="0"/>
              <a:t>gametogénesis</a:t>
            </a:r>
            <a:r>
              <a:rPr lang="es-SV" dirty="0" smtClean="0"/>
              <a:t>, mediante la cual se forman y maduran los gametos o células de la reproducción. Estas células formadas resultan ser haploides, es decir, que son células que contienen solo la mitad de la información genética de la especie. Por eso, en el ser humano cuya especie se define por sus 46 cromosomas, el espermatozoide solo tiene 23 cromosomas y el ovulo tiene los otros 23.</a:t>
            </a:r>
          </a:p>
          <a:p>
            <a:r>
              <a:rPr lang="es-SV" dirty="0" smtClean="0"/>
              <a:t>Cuando ocurre la fecundación se recupera la condición de diploide en la nueva célula formada. Diploide es un término que indica que la célula contiene el número de cromosomas completo de la especie.</a:t>
            </a:r>
          </a:p>
          <a:p>
            <a:endParaRPr lang="es-SV"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sp>
        <p:nvSpPr>
          <p:cNvPr id="3" name="2 Marcador de contenido"/>
          <p:cNvSpPr>
            <a:spLocks noGrp="1"/>
          </p:cNvSpPr>
          <p:nvPr>
            <p:ph sz="quarter" idx="1"/>
          </p:nvPr>
        </p:nvSpPr>
        <p:spPr/>
        <p:txBody>
          <a:bodyPr>
            <a:normAutofit lnSpcReduction="10000"/>
          </a:bodyPr>
          <a:lstStyle/>
          <a:p>
            <a:r>
              <a:rPr lang="es-SV" dirty="0" smtClean="0"/>
              <a:t>La espermatogénesis inicia cuando una célula madre  llamada </a:t>
            </a:r>
            <a:r>
              <a:rPr lang="es-SV" b="1" dirty="0" smtClean="0"/>
              <a:t>espermatogonio</a:t>
            </a:r>
            <a:r>
              <a:rPr lang="es-SV" dirty="0" smtClean="0"/>
              <a:t> se desarrolla y sufre cambios para formar el espermatocito primario e iniciar la meiosis</a:t>
            </a:r>
          </a:p>
          <a:p>
            <a:r>
              <a:rPr lang="es-SV" dirty="0" smtClean="0"/>
              <a:t>En su primara fase la meiosis genera dos espermatocitos secundarios diploides que en la segunda división meiótica darán lugar a la formación de cuatro espermátidas que al desarrollarse formarán cuatro espermatozoides en total.</a:t>
            </a:r>
          </a:p>
          <a:p>
            <a:endParaRPr lang="es-SV" dirty="0"/>
          </a:p>
        </p:txBody>
      </p:sp>
      <p:pic>
        <p:nvPicPr>
          <p:cNvPr id="4" name="3 Imagen"/>
          <p:cNvPicPr/>
          <p:nvPr/>
        </p:nvPicPr>
        <p:blipFill>
          <a:blip r:embed="rId2" cstate="print"/>
          <a:srcRect/>
          <a:stretch>
            <a:fillRect/>
          </a:stretch>
        </p:blipFill>
        <p:spPr bwMode="auto">
          <a:xfrm>
            <a:off x="539552" y="260648"/>
            <a:ext cx="7992888" cy="63367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sp>
        <p:nvSpPr>
          <p:cNvPr id="3" name="2 Marcador de contenido"/>
          <p:cNvSpPr>
            <a:spLocks noGrp="1"/>
          </p:cNvSpPr>
          <p:nvPr>
            <p:ph sz="quarter" idx="1"/>
          </p:nvPr>
        </p:nvSpPr>
        <p:spPr/>
        <p:txBody>
          <a:bodyPr>
            <a:normAutofit lnSpcReduction="10000"/>
          </a:bodyPr>
          <a:lstStyle/>
          <a:p>
            <a:r>
              <a:rPr lang="es-SV" dirty="0" smtClean="0"/>
              <a:t>la ovogénesis consiste en el desarrollo de una célula madre llamada </a:t>
            </a:r>
            <a:r>
              <a:rPr lang="es-SV" b="1" dirty="0" smtClean="0"/>
              <a:t>ovogonio</a:t>
            </a:r>
            <a:r>
              <a:rPr lang="es-SV" dirty="0" smtClean="0"/>
              <a:t> que se desarrolla para convertirse en el ovocito primario. Este, durante la primara fase de la meiosis produce un ovocito secundario y un cuerpo polar. Al ocurrir la segunda fase de la meiosis, de este ovocito surgirá el óvulo. Al final, se habrán producido tres cuerpos polares los cuales se degeneran y se eliminan del organismo femenino, quedando solo el ovulo para participar en la reproducción.</a:t>
            </a:r>
            <a:endParaRPr lang="es-SV" dirty="0"/>
          </a:p>
        </p:txBody>
      </p:sp>
      <p:pic>
        <p:nvPicPr>
          <p:cNvPr id="4" name="3 Imagen"/>
          <p:cNvPicPr/>
          <p:nvPr/>
        </p:nvPicPr>
        <p:blipFill>
          <a:blip r:embed="rId2" cstate="print"/>
          <a:srcRect/>
          <a:stretch>
            <a:fillRect/>
          </a:stretch>
        </p:blipFill>
        <p:spPr bwMode="auto">
          <a:xfrm>
            <a:off x="395536" y="476672"/>
            <a:ext cx="8352927" cy="57606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404664"/>
            <a:ext cx="8153400" cy="5691336"/>
          </a:xfrm>
        </p:spPr>
        <p:txBody>
          <a:bodyPr>
            <a:normAutofit fontScale="92500" lnSpcReduction="20000"/>
          </a:bodyPr>
          <a:lstStyle/>
          <a:p>
            <a:r>
              <a:rPr lang="es-SV" dirty="0" smtClean="0"/>
              <a:t>La mayoría de las células de nuestro cuerpo se reproducen por mitosis y no pueden dar lugar al nacimiento de un nuevo ser. Estas son llamadas </a:t>
            </a:r>
            <a:r>
              <a:rPr lang="es-SV" b="1" dirty="0" smtClean="0"/>
              <a:t>células somáticas</a:t>
            </a:r>
            <a:r>
              <a:rPr lang="es-SV" dirty="0" smtClean="0"/>
              <a:t>.</a:t>
            </a:r>
          </a:p>
          <a:p>
            <a:r>
              <a:rPr lang="es-SV" dirty="0" smtClean="0"/>
              <a:t>Existe un tipo especial de células en el ser humano que no poseen 46 cromosomas, sino que 23. Estas células son </a:t>
            </a:r>
            <a:r>
              <a:rPr lang="es-SV" b="1" dirty="0" smtClean="0"/>
              <a:t>los gametos o células germinales</a:t>
            </a:r>
            <a:r>
              <a:rPr lang="es-SV" dirty="0" smtClean="0"/>
              <a:t>. </a:t>
            </a:r>
            <a:r>
              <a:rPr lang="es-SV" b="1" dirty="0" smtClean="0"/>
              <a:t>En un hombre, los gametos son los espermatozoides y en la mujer son los óvulos; estas células se unen y dan lugar a una nueva célula llamada cigoto,</a:t>
            </a:r>
            <a:r>
              <a:rPr lang="es-SV" dirty="0" smtClean="0"/>
              <a:t> que es la primera célula de un ser</a:t>
            </a:r>
            <a:r>
              <a:rPr lang="es-SV" b="1" dirty="0" smtClean="0"/>
              <a:t> </a:t>
            </a:r>
            <a:r>
              <a:rPr lang="es-SV" dirty="0" smtClean="0"/>
              <a:t>humano; a partir de ésta se forma todo nuevo ser. Este</a:t>
            </a:r>
            <a:r>
              <a:rPr lang="es-SV" b="1" dirty="0" smtClean="0"/>
              <a:t> </a:t>
            </a:r>
            <a:r>
              <a:rPr lang="es-SV" dirty="0" smtClean="0"/>
              <a:t>mecanismo sexual de reproducción es propio del ser</a:t>
            </a:r>
            <a:r>
              <a:rPr lang="es-SV" b="1" dirty="0" smtClean="0"/>
              <a:t> </a:t>
            </a:r>
            <a:r>
              <a:rPr lang="es-SV" dirty="0" smtClean="0"/>
              <a:t>humano y muchas otras especies, aunque no todos los</a:t>
            </a:r>
            <a:r>
              <a:rPr lang="es-SV" b="1" dirty="0" smtClean="0"/>
              <a:t> </a:t>
            </a:r>
            <a:r>
              <a:rPr lang="es-SV" dirty="0" smtClean="0"/>
              <a:t>organismos se reproducen sexualmente.</a:t>
            </a:r>
          </a:p>
          <a:p>
            <a:endParaRPr lang="es-SV"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1410072"/>
            <a:ext cx="8153400" cy="5187280"/>
          </a:xfrm>
        </p:spPr>
        <p:txBody>
          <a:bodyPr/>
          <a:lstStyle/>
          <a:p>
            <a:r>
              <a:rPr lang="es-SV" dirty="0" smtClean="0"/>
              <a:t>Al final de la mitosis de una célula humana común (célula somática), las células hijas tendrán cada una 46 cromosomas, ¿como entonces nacen los gametos? Existe un mecanismo especial: La meiosis.</a:t>
            </a:r>
          </a:p>
          <a:p>
            <a:r>
              <a:rPr lang="es-SV" b="1" dirty="0" smtClean="0"/>
              <a:t>La meiosis es el proceso de formación de los gametos celulares, en el cual el número diploide (46 en el ser humano) es reducido a la mitad, es decir, al número haploide (23 en el ser humano).</a:t>
            </a:r>
            <a:endParaRPr lang="es-SV" dirty="0" smtClean="0"/>
          </a:p>
          <a:p>
            <a:endParaRPr lang="es-SV"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dirty="0" smtClean="0"/>
              <a:t>Genética</a:t>
            </a:r>
            <a:endParaRPr lang="es-SV" dirty="0"/>
          </a:p>
        </p:txBody>
      </p:sp>
      <p:sp>
        <p:nvSpPr>
          <p:cNvPr id="3" name="2 Marcador de contenido"/>
          <p:cNvSpPr>
            <a:spLocks noGrp="1"/>
          </p:cNvSpPr>
          <p:nvPr>
            <p:ph sz="quarter" idx="1"/>
          </p:nvPr>
        </p:nvSpPr>
        <p:spPr>
          <a:xfrm>
            <a:off x="683568" y="1240160"/>
            <a:ext cx="8153400" cy="3845024"/>
          </a:xfrm>
        </p:spPr>
        <p:txBody>
          <a:bodyPr>
            <a:noAutofit/>
          </a:bodyPr>
          <a:lstStyle/>
          <a:p>
            <a:r>
              <a:rPr lang="es-SV" sz="2400" dirty="0" smtClean="0"/>
              <a:t>El ADN que forma los cromosomas está constituido por dos cadenas de nucleótidos. Estas cadenas forman una especie de escalera retorcida en forma de doble hélice.</a:t>
            </a:r>
          </a:p>
          <a:p>
            <a:r>
              <a:rPr lang="es-SV" sz="2400" b="1" dirty="0" smtClean="0"/>
              <a:t>Cada nucleótido está formado por tres unidades: una molécula de azúcar llamada desoxirribosa, un grupo fosfato y uno de cuatro posibles compuestos nitrogenados llamados bases: Adenina (abreviada como A), Guanina (G), Timina (T) y Citosina (C).</a:t>
            </a:r>
            <a:r>
              <a:rPr lang="es-SV" sz="2400" dirty="0" smtClean="0"/>
              <a:t> El</a:t>
            </a:r>
            <a:r>
              <a:rPr lang="es-SV" sz="2400" b="1" dirty="0" smtClean="0"/>
              <a:t> </a:t>
            </a:r>
            <a:r>
              <a:rPr lang="es-SV" sz="2400" dirty="0" smtClean="0"/>
              <a:t>orden en que se encuentran los nucleótidos a lo largo</a:t>
            </a:r>
            <a:r>
              <a:rPr lang="es-SV" sz="2400" b="1" dirty="0" smtClean="0"/>
              <a:t> </a:t>
            </a:r>
            <a:r>
              <a:rPr lang="es-SV" sz="2400" dirty="0" smtClean="0"/>
              <a:t>de la hélice determina el mensaje genético y es el que</a:t>
            </a:r>
            <a:r>
              <a:rPr lang="es-SV" sz="2400" b="1" dirty="0" smtClean="0"/>
              <a:t> </a:t>
            </a:r>
            <a:r>
              <a:rPr lang="es-SV" sz="2400" dirty="0" smtClean="0"/>
              <a:t>controla el desarrollo posterior del individuo: que sea</a:t>
            </a:r>
            <a:r>
              <a:rPr lang="es-SV" sz="2400" b="1" dirty="0" smtClean="0"/>
              <a:t> </a:t>
            </a:r>
            <a:r>
              <a:rPr lang="es-SV" sz="2400" dirty="0" smtClean="0"/>
              <a:t>un pino o una rosa; que el pelo sea rizado o los ojos</a:t>
            </a:r>
            <a:r>
              <a:rPr lang="es-SV" sz="2400" b="1" dirty="0" smtClean="0"/>
              <a:t> </a:t>
            </a:r>
            <a:r>
              <a:rPr lang="es-SV" sz="2400" dirty="0" smtClean="0"/>
              <a:t>azules, etc.</a:t>
            </a:r>
          </a:p>
          <a:p>
            <a:r>
              <a:rPr lang="es-SV" sz="2400" b="1" dirty="0" smtClean="0"/>
              <a:t>La función del ADN es la transmisión de la herencia genética.</a:t>
            </a:r>
            <a:endParaRPr lang="es-SV"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dirty="0" smtClean="0"/>
              <a:t>La Reproducción celular</a:t>
            </a:r>
            <a:endParaRPr lang="es-SV" dirty="0"/>
          </a:p>
        </p:txBody>
      </p:sp>
      <p:sp>
        <p:nvSpPr>
          <p:cNvPr id="3" name="2 Marcador de contenido"/>
          <p:cNvSpPr>
            <a:spLocks noGrp="1"/>
          </p:cNvSpPr>
          <p:nvPr>
            <p:ph sz="quarter" idx="1"/>
          </p:nvPr>
        </p:nvSpPr>
        <p:spPr/>
        <p:txBody>
          <a:bodyPr/>
          <a:lstStyle/>
          <a:p>
            <a:r>
              <a:rPr lang="es-SV" b="1" dirty="0" smtClean="0"/>
              <a:t>¿Qué es la Reproducción?</a:t>
            </a:r>
          </a:p>
          <a:p>
            <a:r>
              <a:rPr lang="es-SV" dirty="0" smtClean="0"/>
              <a:t>Es un mecanismo por medio del cual se transmiten las características de cada especie, de generación en generación.</a:t>
            </a:r>
          </a:p>
          <a:p>
            <a:r>
              <a:rPr lang="es-SV" dirty="0" smtClean="0"/>
              <a:t>En la naturaleza, existen dos tipos de reproducción desde el nivel celular hasta los organismos completos y complejos: </a:t>
            </a:r>
            <a:r>
              <a:rPr lang="es-SV" b="1" i="1" u="sng" dirty="0" smtClean="0"/>
              <a:t>la reproducción sexual y la asexual.</a:t>
            </a:r>
          </a:p>
          <a:p>
            <a:endParaRPr lang="es-SV"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dirty="0" smtClean="0"/>
              <a:t>ADN</a:t>
            </a:r>
            <a:endParaRPr lang="es-SV" dirty="0"/>
          </a:p>
        </p:txBody>
      </p:sp>
      <p:sp>
        <p:nvSpPr>
          <p:cNvPr id="3" name="2 Marcador de contenido"/>
          <p:cNvSpPr>
            <a:spLocks noGrp="1"/>
          </p:cNvSpPr>
          <p:nvPr>
            <p:ph sz="quarter" idx="1"/>
          </p:nvPr>
        </p:nvSpPr>
        <p:spPr/>
        <p:txBody>
          <a:bodyPr>
            <a:normAutofit fontScale="85000" lnSpcReduction="20000"/>
          </a:bodyPr>
          <a:lstStyle/>
          <a:p>
            <a:r>
              <a:rPr lang="es-SV" dirty="0" smtClean="0"/>
              <a:t>En su estructura básica, el ADN está formado por nucleótidos que forman la cadena. Los nucleótidos están formados por tres elementos: un grupo fosfato, una molécula de azúcar (desoxirribosa) y una base nitrogenada.</a:t>
            </a:r>
          </a:p>
          <a:p>
            <a:r>
              <a:rPr lang="es-SV" dirty="0" smtClean="0"/>
              <a:t>Las bases nitrogenadas que constituyen el ADN son: Adenina (A), Citosina (C), Guanina(G), Timina (T) y Uracilo(U). Uracilo está presente solo en el ARN.</a:t>
            </a:r>
          </a:p>
          <a:p>
            <a:r>
              <a:rPr lang="es-SV" dirty="0" smtClean="0"/>
              <a:t>Un nucleótido se une con otro que contenga la base nitrogenada complementaria, esto es, si el nucleótido tiene una adenina, se unirá con uno que tenga la timina, ya que la adenina solo se puede unir con la timina y viceversa. De igual manera, si el nucleótido posee una guanina, solo podrá unirse con una citosina.</a:t>
            </a:r>
            <a:r>
              <a:rPr lang="es-SV" b="1" dirty="0" smtClean="0"/>
              <a:t> </a:t>
            </a:r>
            <a:endParaRPr lang="es-SV" dirty="0" smtClean="0"/>
          </a:p>
          <a:p>
            <a:endParaRPr lang="es-SV"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smtClean="0"/>
              <a:t>Duplicación, transcripción y traducción del </a:t>
            </a:r>
            <a:r>
              <a:rPr lang="es-SV" b="1" dirty="0" smtClean="0"/>
              <a:t>ADN</a:t>
            </a:r>
            <a:endParaRPr lang="es-SV" dirty="0"/>
          </a:p>
        </p:txBody>
      </p:sp>
      <p:sp>
        <p:nvSpPr>
          <p:cNvPr id="3" name="2 Marcador de contenido"/>
          <p:cNvSpPr>
            <a:spLocks noGrp="1"/>
          </p:cNvSpPr>
          <p:nvPr>
            <p:ph sz="quarter" idx="1"/>
          </p:nvPr>
        </p:nvSpPr>
        <p:spPr/>
        <p:txBody>
          <a:bodyPr/>
          <a:lstStyle/>
          <a:p>
            <a:r>
              <a:rPr lang="es-SV" dirty="0" smtClean="0"/>
              <a:t>El código genético es el conjunto de instrucciones que poseen los genes que le indican a la célula como va a elaborar una determinada clase de proteína. Las letras de este código son A,T,G y C que corresponden a las bases nitrogenadas adenina, timina, guanina y citosina, respectivamente. Estas bases junto con un azúcar y un enlace de fosfato constituyen los nucleótidos que son la unidad fundamental del ADN.</a:t>
            </a:r>
          </a:p>
          <a:p>
            <a:endParaRPr lang="es-SV"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908720"/>
            <a:ext cx="8153400" cy="5184576"/>
          </a:xfrm>
        </p:spPr>
        <p:txBody>
          <a:bodyPr/>
          <a:lstStyle/>
          <a:p>
            <a:r>
              <a:rPr lang="es-SV" dirty="0" smtClean="0"/>
              <a:t>Los aminoácidos son compuestos químicos celulares que comparten la misma estructura básica y cada una posee un grupo químico que la distingue del resto. A partir de ellos se construyen las proteínas, que constan de cientos y miles de aminoácidos.</a:t>
            </a:r>
          </a:p>
          <a:p>
            <a:r>
              <a:rPr lang="es-SV" dirty="0" smtClean="0"/>
              <a:t>Las proteínas </a:t>
            </a:r>
            <a:r>
              <a:rPr lang="es-SV" dirty="0" smtClean="0"/>
              <a:t>se forman</a:t>
            </a:r>
            <a:r>
              <a:rPr lang="es-SV" dirty="0" smtClean="0"/>
              <a:t> según </a:t>
            </a:r>
            <a:r>
              <a:rPr lang="es-SV" dirty="0" smtClean="0"/>
              <a:t>la secuencia de los nucleótidos dentro de la molécula de ADN, así será la clase de proteína que se sintetiza. </a:t>
            </a:r>
            <a:endParaRPr lang="es-SV" dirty="0" smtClean="0"/>
          </a:p>
          <a:p>
            <a:r>
              <a:rPr lang="es-SV" dirty="0" smtClean="0"/>
              <a:t>En </a:t>
            </a:r>
            <a:r>
              <a:rPr lang="es-SV" dirty="0" smtClean="0"/>
              <a:t>los seres vivos existen 20 aminoácidos diferentes, a partir de los cuales se elaboran las proteínas</a:t>
            </a:r>
            <a:r>
              <a:rPr lang="es-SV" dirty="0" smtClean="0"/>
              <a:t>.</a:t>
            </a:r>
            <a:endParaRPr lang="es-SV" dirty="0" smtClean="0"/>
          </a:p>
          <a:p>
            <a:endParaRPr lang="es-SV"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476672"/>
            <a:ext cx="8153400" cy="5619328"/>
          </a:xfrm>
        </p:spPr>
        <p:txBody>
          <a:bodyPr>
            <a:normAutofit fontScale="92500" lnSpcReduction="10000"/>
          </a:bodyPr>
          <a:lstStyle/>
          <a:p>
            <a:r>
              <a:rPr lang="es-SV" b="1" dirty="0" smtClean="0"/>
              <a:t>a) </a:t>
            </a:r>
            <a:r>
              <a:rPr lang="es-SV" dirty="0" smtClean="0"/>
              <a:t>Duplicación: el ADN tiene la capacidad de autoduplicarse durante las divisiones nucleares que suceden cuando se reproducen las células. Las dos hélices del ADN se entrelazan para formar una doble hélice unidas por bases nitrogenadas.</a:t>
            </a:r>
          </a:p>
          <a:p>
            <a:r>
              <a:rPr lang="es-SV" b="1" dirty="0" smtClean="0"/>
              <a:t>b) </a:t>
            </a:r>
            <a:r>
              <a:rPr lang="es-SV" dirty="0" smtClean="0"/>
              <a:t>Transcripción: Es el proceso en el que el código genético es, en primer lugar, copiado del ADN sobre una cadena simple de ARN en los núcleos de la célula.</a:t>
            </a:r>
          </a:p>
          <a:p>
            <a:r>
              <a:rPr lang="es-SV" b="1" dirty="0" smtClean="0"/>
              <a:t>c) </a:t>
            </a:r>
            <a:r>
              <a:rPr lang="es-SV" dirty="0" smtClean="0"/>
              <a:t>Traducción: Proceso en que el ARN mensajero, procedente de la transcripción, abandona el núcleo y pasa a los ribosomas para funcionar como una plantilla con la que los aminoácidos se enlazan como un collar de perlas, en una secuencia determinada, para transformarse en proteínas. </a:t>
            </a:r>
          </a:p>
          <a:p>
            <a:endParaRPr lang="es-SV"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dirty="0" smtClean="0"/>
              <a:t>Genética humana: La </a:t>
            </a:r>
            <a:r>
              <a:rPr lang="es-SV" dirty="0" smtClean="0"/>
              <a:t>herencia</a:t>
            </a:r>
            <a:endParaRPr lang="es-SV" dirty="0"/>
          </a:p>
        </p:txBody>
      </p:sp>
      <p:sp>
        <p:nvSpPr>
          <p:cNvPr id="3" name="2 Marcador de contenido"/>
          <p:cNvSpPr>
            <a:spLocks noGrp="1"/>
          </p:cNvSpPr>
          <p:nvPr>
            <p:ph sz="quarter" idx="1"/>
          </p:nvPr>
        </p:nvSpPr>
        <p:spPr/>
        <p:txBody>
          <a:bodyPr>
            <a:normAutofit fontScale="92500" lnSpcReduction="10000"/>
          </a:bodyPr>
          <a:lstStyle/>
          <a:p>
            <a:r>
              <a:rPr lang="es-SV" b="1" i="1" dirty="0" smtClean="0"/>
              <a:t>Los cromosomas </a:t>
            </a:r>
            <a:r>
              <a:rPr lang="es-SV" i="1" dirty="0" smtClean="0"/>
              <a:t>son pequeñas estructuras alargadas constituidas por ácido desoxirribonucleico (ADN), que se hacen visibles únicamente durante la etapa de división celular</a:t>
            </a:r>
            <a:r>
              <a:rPr lang="es-SV" dirty="0" smtClean="0"/>
              <a:t>.</a:t>
            </a:r>
            <a:r>
              <a:rPr lang="es-SV" dirty="0" smtClean="0"/>
              <a:t> </a:t>
            </a:r>
            <a:r>
              <a:rPr lang="es-SV" dirty="0" smtClean="0"/>
              <a:t>Estos contienen </a:t>
            </a:r>
            <a:r>
              <a:rPr lang="es-SV" dirty="0" smtClean="0"/>
              <a:t>a los genes que determinan las </a:t>
            </a:r>
            <a:r>
              <a:rPr lang="es-SV" dirty="0" smtClean="0"/>
              <a:t>características hereditarias.</a:t>
            </a:r>
          </a:p>
          <a:p>
            <a:r>
              <a:rPr lang="es-SV" b="1" i="1" dirty="0" smtClean="0"/>
              <a:t>Un gen </a:t>
            </a:r>
            <a:r>
              <a:rPr lang="es-SV" i="1" dirty="0" smtClean="0"/>
              <a:t>se define como la partícula de material genético que determina la herencia de una característica determinada, o de un grupo de ellas.</a:t>
            </a:r>
            <a:r>
              <a:rPr lang="es-SV" dirty="0" smtClean="0"/>
              <a:t> </a:t>
            </a:r>
            <a:endParaRPr lang="es-SV" dirty="0" smtClean="0"/>
          </a:p>
          <a:p>
            <a:r>
              <a:rPr lang="es-SV" dirty="0" smtClean="0"/>
              <a:t>Por </a:t>
            </a:r>
            <a:r>
              <a:rPr lang="es-SV" dirty="0" smtClean="0"/>
              <a:t>ejemplo, existe un gen que determina el color de la piel, otro, el color de los ojos, y así sucesivamente hasta completar los rasgos de un individuo.</a:t>
            </a:r>
          </a:p>
          <a:p>
            <a:endParaRPr lang="es-SV"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404664"/>
            <a:ext cx="8153400" cy="5691336"/>
          </a:xfrm>
        </p:spPr>
        <p:txBody>
          <a:bodyPr>
            <a:normAutofit fontScale="92500" lnSpcReduction="10000"/>
          </a:bodyPr>
          <a:lstStyle/>
          <a:p>
            <a:r>
              <a:rPr lang="es-SV" b="1" i="1" dirty="0" smtClean="0"/>
              <a:t>Los genes están localizados en los cromosomas</a:t>
            </a:r>
            <a:r>
              <a:rPr lang="es-SV" dirty="0" smtClean="0"/>
              <a:t> dentro del núcleo celular y se disponen en línea a lo largo de cada </a:t>
            </a:r>
            <a:r>
              <a:rPr lang="es-SV" dirty="0" smtClean="0"/>
              <a:t>cromosoma. Un </a:t>
            </a:r>
            <a:r>
              <a:rPr lang="es-SV" dirty="0" smtClean="0"/>
              <a:t>gen ocupa </a:t>
            </a:r>
            <a:r>
              <a:rPr lang="es-SV" dirty="0" smtClean="0"/>
              <a:t>un </a:t>
            </a:r>
            <a:r>
              <a:rPr lang="es-SV" dirty="0" smtClean="0"/>
              <a:t>lugar o posición específica llamada</a:t>
            </a:r>
            <a:r>
              <a:rPr lang="es-SV" b="1" dirty="0" smtClean="0"/>
              <a:t> locus</a:t>
            </a:r>
            <a:r>
              <a:rPr lang="es-SV" dirty="0" smtClean="0"/>
              <a:t>. </a:t>
            </a:r>
            <a:endParaRPr lang="es-SV" dirty="0" smtClean="0"/>
          </a:p>
          <a:p>
            <a:r>
              <a:rPr lang="es-SV" b="1" i="1" u="sng" dirty="0" smtClean="0"/>
              <a:t>Los Autosomas: </a:t>
            </a:r>
            <a:r>
              <a:rPr lang="es-SV" dirty="0" smtClean="0"/>
              <a:t>Son </a:t>
            </a:r>
            <a:r>
              <a:rPr lang="es-SV" dirty="0" smtClean="0"/>
              <a:t>cromosomas homólogos y son los más abundantes en todas las células somáticas. No son cromosomas sexuales y, por lo general, son de aspecto idéntico.</a:t>
            </a:r>
          </a:p>
          <a:p>
            <a:r>
              <a:rPr lang="es-SV" b="1" i="1" u="sng" dirty="0" smtClean="0"/>
              <a:t>Los Cromosomas </a:t>
            </a:r>
            <a:r>
              <a:rPr lang="es-SV" b="1" i="1" u="sng" dirty="0" smtClean="0"/>
              <a:t>sexuales</a:t>
            </a:r>
            <a:r>
              <a:rPr lang="es-SV" b="1" i="1" u="sng" dirty="0" smtClean="0"/>
              <a:t>:</a:t>
            </a:r>
            <a:r>
              <a:rPr lang="es-SV" dirty="0" smtClean="0"/>
              <a:t> determinan el </a:t>
            </a:r>
            <a:r>
              <a:rPr lang="es-SV" dirty="0" smtClean="0"/>
              <a:t>sexo, </a:t>
            </a:r>
            <a:r>
              <a:rPr lang="es-SV" dirty="0" smtClean="0"/>
              <a:t>del </a:t>
            </a:r>
            <a:r>
              <a:rPr lang="es-SV" dirty="0" smtClean="0"/>
              <a:t>nuevo </a:t>
            </a:r>
            <a:r>
              <a:rPr lang="es-SV" dirty="0" smtClean="0"/>
              <a:t>ser, ya </a:t>
            </a:r>
            <a:r>
              <a:rPr lang="es-SV" dirty="0" smtClean="0"/>
              <a:t>sea hombre o mujer, macho o hembra en el caso de animales; está controlado por el modo en el que los cromosomas sexuales se heredan de los progenitores al hijo. Los cromosomas sexuales del </a:t>
            </a:r>
            <a:r>
              <a:rPr lang="es-SV" b="1" dirty="0" smtClean="0"/>
              <a:t>varón son (XY) </a:t>
            </a:r>
            <a:r>
              <a:rPr lang="es-SV" dirty="0" smtClean="0"/>
              <a:t>y de la </a:t>
            </a:r>
            <a:r>
              <a:rPr lang="es-SV" b="1" dirty="0" smtClean="0"/>
              <a:t>mujer son (XX)</a:t>
            </a:r>
            <a:r>
              <a:rPr lang="es-SV" dirty="0" smtClean="0"/>
              <a:t>.</a:t>
            </a:r>
          </a:p>
          <a:p>
            <a:endParaRPr lang="es-SV" dirty="0" smtClean="0"/>
          </a:p>
          <a:p>
            <a:endParaRPr lang="es-SV"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SV" dirty="0" smtClean="0"/>
              <a:t>La Fecundación: es la </a:t>
            </a:r>
            <a:r>
              <a:rPr lang="es-SV" dirty="0" smtClean="0"/>
              <a:t>unión de un </a:t>
            </a:r>
            <a:r>
              <a:rPr lang="es-SV" dirty="0" smtClean="0"/>
              <a:t>óvulo con un espermatozoide.</a:t>
            </a:r>
          </a:p>
          <a:p>
            <a:r>
              <a:rPr lang="es-SV" dirty="0" smtClean="0"/>
              <a:t>Si el ovulo que siempre contiene </a:t>
            </a:r>
            <a:r>
              <a:rPr lang="es-SV" dirty="0" smtClean="0"/>
              <a:t>un cromosoma X, </a:t>
            </a:r>
            <a:r>
              <a:rPr lang="es-SV" dirty="0" smtClean="0"/>
              <a:t>se une con </a:t>
            </a:r>
            <a:r>
              <a:rPr lang="es-SV" dirty="0" smtClean="0"/>
              <a:t>un espermatozoide que </a:t>
            </a:r>
            <a:r>
              <a:rPr lang="es-SV" dirty="0" smtClean="0"/>
              <a:t>tenga un </a:t>
            </a:r>
            <a:r>
              <a:rPr lang="es-SV" dirty="0" smtClean="0"/>
              <a:t>cromosoma X, origina un cigoto con dos X, que será un descendiente </a:t>
            </a:r>
            <a:r>
              <a:rPr lang="es-SV" dirty="0" smtClean="0"/>
              <a:t>femenino (XX). </a:t>
            </a:r>
            <a:endParaRPr lang="es-SV" dirty="0" smtClean="0"/>
          </a:p>
          <a:p>
            <a:r>
              <a:rPr lang="es-SV" dirty="0" smtClean="0"/>
              <a:t>La unión de un óvulo y un espermatozoide con un cromosoma Y da lugar a un descendiente </a:t>
            </a:r>
            <a:r>
              <a:rPr lang="es-SV" dirty="0" smtClean="0"/>
              <a:t>masculino (XY)</a:t>
            </a:r>
            <a:endParaRPr lang="es-SV"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smtClean="0"/>
              <a:t>Características </a:t>
            </a:r>
            <a:r>
              <a:rPr lang="es-SV" b="1" dirty="0" smtClean="0"/>
              <a:t>ligadas al sexo</a:t>
            </a:r>
            <a:endParaRPr lang="es-SV" b="1" dirty="0"/>
          </a:p>
        </p:txBody>
      </p:sp>
      <p:sp>
        <p:nvSpPr>
          <p:cNvPr id="3" name="2 Marcador de contenido"/>
          <p:cNvSpPr>
            <a:spLocks noGrp="1"/>
          </p:cNvSpPr>
          <p:nvPr>
            <p:ph sz="quarter" idx="1"/>
          </p:nvPr>
        </p:nvSpPr>
        <p:spPr/>
        <p:txBody>
          <a:bodyPr>
            <a:normAutofit lnSpcReduction="10000"/>
          </a:bodyPr>
          <a:lstStyle/>
          <a:p>
            <a:r>
              <a:rPr lang="es-SV" dirty="0" smtClean="0"/>
              <a:t>Son las características asociadas a los genes recesivos que están ligados al sexo del individuo porque van unidos al cromosoma X</a:t>
            </a:r>
            <a:r>
              <a:rPr lang="es-SV" dirty="0" smtClean="0"/>
              <a:t>.</a:t>
            </a:r>
            <a:r>
              <a:rPr lang="es-SV" dirty="0" smtClean="0"/>
              <a:t> </a:t>
            </a:r>
          </a:p>
          <a:p>
            <a:r>
              <a:rPr lang="es-SV" b="1" dirty="0" smtClean="0"/>
              <a:t>Daltonismo:</a:t>
            </a:r>
            <a:endParaRPr lang="es-SV" dirty="0" smtClean="0"/>
          </a:p>
          <a:p>
            <a:r>
              <a:rPr lang="es-SV" dirty="0" smtClean="0"/>
              <a:t>Característica ligada al sexo masculino, en la que existe incapacidad de distinguir entre pares de colores. Por lo general rojo-verde aunque no resulta afectada la capacidad de distinguir la forma y los tonos. Este padecimiento es común en los hombres, aunque algunas mujeres son portadoras.</a:t>
            </a:r>
          </a:p>
          <a:p>
            <a:endParaRPr lang="es-S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smtClean="0"/>
              <a:t>Tipos sanguíneos y pruebas de </a:t>
            </a:r>
            <a:r>
              <a:rPr lang="es-SV" b="1" dirty="0" smtClean="0"/>
              <a:t>paternidad</a:t>
            </a:r>
            <a:endParaRPr lang="es-SV" dirty="0"/>
          </a:p>
        </p:txBody>
      </p:sp>
      <p:sp>
        <p:nvSpPr>
          <p:cNvPr id="3" name="2 Marcador de contenido"/>
          <p:cNvSpPr>
            <a:spLocks noGrp="1"/>
          </p:cNvSpPr>
          <p:nvPr>
            <p:ph sz="quarter" idx="1"/>
          </p:nvPr>
        </p:nvSpPr>
        <p:spPr/>
        <p:txBody>
          <a:bodyPr>
            <a:normAutofit fontScale="92500" lnSpcReduction="20000"/>
          </a:bodyPr>
          <a:lstStyle/>
          <a:p>
            <a:r>
              <a:rPr lang="es-SV" dirty="0" smtClean="0"/>
              <a:t>Una aplicación muy usada en la genética es el tipo de sangre, pero los genes de este rasgo no son solo dos (un dominante y un recesivo), sino que son tres, dos dominantes y un recesivo. Estos se llaman </a:t>
            </a:r>
            <a:r>
              <a:rPr lang="es-SV" b="1" dirty="0" smtClean="0"/>
              <a:t>alelos</a:t>
            </a:r>
            <a:r>
              <a:rPr lang="es-SV" dirty="0" smtClean="0"/>
              <a:t> </a:t>
            </a:r>
            <a:r>
              <a:rPr lang="es-SV" b="1" dirty="0" smtClean="0"/>
              <a:t>múltiples</a:t>
            </a:r>
            <a:r>
              <a:rPr lang="es-SV" dirty="0" smtClean="0"/>
              <a:t>.</a:t>
            </a:r>
            <a:r>
              <a:rPr lang="es-SV" b="1" dirty="0" smtClean="0"/>
              <a:t>  </a:t>
            </a:r>
            <a:endParaRPr lang="es-SV" dirty="0" smtClean="0"/>
          </a:p>
          <a:p>
            <a:r>
              <a:rPr lang="es-SV" dirty="0" smtClean="0"/>
              <a:t>En </a:t>
            </a:r>
            <a:r>
              <a:rPr lang="es-SV" dirty="0" smtClean="0"/>
              <a:t>el ser humano se distinguen los tipos sanguíneos O, A, B y AB, los cuales se heredan a través de alelos múltiples.</a:t>
            </a:r>
          </a:p>
          <a:p>
            <a:r>
              <a:rPr lang="es-SV" dirty="0" smtClean="0"/>
              <a:t>Este sistema de clasificación de la sangre está basada en la presencia de una proteína llamada </a:t>
            </a:r>
            <a:r>
              <a:rPr lang="es-SV" b="1" dirty="0" smtClean="0"/>
              <a:t>antígeno </a:t>
            </a:r>
            <a:r>
              <a:rPr lang="es-SV" dirty="0" smtClean="0"/>
              <a:t>que se encuentra presente en la superficie de los glóbulos rojos.</a:t>
            </a:r>
            <a:endParaRPr lang="es-SV"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smtClean="0"/>
              <a:t>Prueba de </a:t>
            </a:r>
            <a:r>
              <a:rPr lang="es-SV" b="1" dirty="0" smtClean="0"/>
              <a:t>paternidad</a:t>
            </a:r>
            <a:endParaRPr lang="es-SV" dirty="0"/>
          </a:p>
        </p:txBody>
      </p:sp>
      <p:sp>
        <p:nvSpPr>
          <p:cNvPr id="3" name="2 Marcador de contenido"/>
          <p:cNvSpPr>
            <a:spLocks noGrp="1"/>
          </p:cNvSpPr>
          <p:nvPr>
            <p:ph sz="quarter" idx="1"/>
          </p:nvPr>
        </p:nvSpPr>
        <p:spPr/>
        <p:txBody>
          <a:bodyPr>
            <a:normAutofit fontScale="77500" lnSpcReduction="20000"/>
          </a:bodyPr>
          <a:lstStyle/>
          <a:p>
            <a:r>
              <a:rPr lang="es-SV" dirty="0" smtClean="0"/>
              <a:t>Permite </a:t>
            </a:r>
            <a:r>
              <a:rPr lang="es-SV" dirty="0" smtClean="0"/>
              <a:t>comprobar si una persona es hija de quienes se dicen ser sus progenitores, o viceversa. La maternidad o paternidad puede ser averiguada gracias a un método llamado RFLP, que significa Polimorfismo de la Longitud del Fragmento de Restricción.</a:t>
            </a:r>
          </a:p>
          <a:p>
            <a:pPr>
              <a:buNone/>
            </a:pPr>
            <a:r>
              <a:rPr lang="es-SV" dirty="0" smtClean="0"/>
              <a:t>¿Cómo se realiza la prueba?</a:t>
            </a:r>
          </a:p>
          <a:p>
            <a:r>
              <a:rPr lang="es-SV" dirty="0" smtClean="0"/>
              <a:t>Se </a:t>
            </a:r>
            <a:r>
              <a:rPr lang="es-SV" dirty="0" smtClean="0"/>
              <a:t>extrae ADN de los glóbulos </a:t>
            </a:r>
            <a:r>
              <a:rPr lang="es-SV" dirty="0" smtClean="0"/>
              <a:t>blancos, luego </a:t>
            </a:r>
            <a:r>
              <a:rPr lang="es-SV" b="1" dirty="0" smtClean="0"/>
              <a:t> </a:t>
            </a:r>
            <a:r>
              <a:rPr lang="es-SV" dirty="0" smtClean="0"/>
              <a:t>este </a:t>
            </a:r>
            <a:r>
              <a:rPr lang="es-SV" dirty="0" smtClean="0"/>
              <a:t>ADN se divide en muchos fragmentos, </a:t>
            </a:r>
          </a:p>
          <a:p>
            <a:r>
              <a:rPr lang="es-SV" dirty="0" smtClean="0"/>
              <a:t>Se obtienen diferentes fragmentos de bandas de varias longitudes que son especiales para cada persona y que </a:t>
            </a:r>
            <a:r>
              <a:rPr lang="es-SV" dirty="0" smtClean="0"/>
              <a:t>representan diferentes genes.</a:t>
            </a:r>
          </a:p>
          <a:p>
            <a:r>
              <a:rPr lang="es-SV" dirty="0" smtClean="0"/>
              <a:t>Se compara </a:t>
            </a:r>
            <a:r>
              <a:rPr lang="es-SV" dirty="0" smtClean="0"/>
              <a:t>las barras del hijo o hija con las de cada posible padre o madre.</a:t>
            </a:r>
          </a:p>
          <a:p>
            <a:r>
              <a:rPr lang="es-SV" dirty="0" smtClean="0"/>
              <a:t>El </a:t>
            </a:r>
            <a:r>
              <a:rPr lang="es-SV" dirty="0" smtClean="0"/>
              <a:t>procedimiento se repite varias veces con varios genes, a fin de despejar dudas y tener el mayor porcentaje de certeza posible.</a:t>
            </a:r>
          </a:p>
          <a:p>
            <a:endParaRPr lang="es-S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i="1" u="sng" dirty="0" smtClean="0"/>
              <a:t>Reproducción Sexual</a:t>
            </a:r>
            <a:endParaRPr lang="es-SV" dirty="0"/>
          </a:p>
        </p:txBody>
      </p:sp>
      <p:sp>
        <p:nvSpPr>
          <p:cNvPr id="3" name="2 Marcador de contenido"/>
          <p:cNvSpPr>
            <a:spLocks noGrp="1"/>
          </p:cNvSpPr>
          <p:nvPr>
            <p:ph sz="quarter" idx="1"/>
          </p:nvPr>
        </p:nvSpPr>
        <p:spPr/>
        <p:txBody>
          <a:bodyPr>
            <a:normAutofit fontScale="92500" lnSpcReduction="10000"/>
          </a:bodyPr>
          <a:lstStyle/>
          <a:p>
            <a:r>
              <a:rPr lang="es-SV" dirty="0" smtClean="0"/>
              <a:t>Es el mecanismo de reproducción en el cual se unen dos gametos sexuales. </a:t>
            </a:r>
          </a:p>
          <a:p>
            <a:r>
              <a:rPr lang="es-SV" dirty="0" smtClean="0"/>
              <a:t>Los dos gametos no presentan diferencias apreciables. El acto de su unión se denomina </a:t>
            </a:r>
            <a:r>
              <a:rPr lang="es-SV" b="1" dirty="0" smtClean="0"/>
              <a:t>conjugación</a:t>
            </a:r>
            <a:r>
              <a:rPr lang="es-SV" dirty="0" smtClean="0"/>
              <a:t>.  </a:t>
            </a:r>
          </a:p>
          <a:p>
            <a:r>
              <a:rPr lang="es-SV" dirty="0" smtClean="0"/>
              <a:t>En la reproducción sexual heterogámica, los dos gametos son distintos y reciben nombres especiales.</a:t>
            </a:r>
          </a:p>
          <a:p>
            <a:r>
              <a:rPr lang="es-SV" dirty="0" smtClean="0"/>
              <a:t>El gameto femenino de los vegetales se llama </a:t>
            </a:r>
            <a:r>
              <a:rPr lang="es-SV" b="1" dirty="0" smtClean="0"/>
              <a:t>oósfera </a:t>
            </a:r>
            <a:r>
              <a:rPr lang="es-SV" dirty="0" smtClean="0"/>
              <a:t>y el de los animales, </a:t>
            </a:r>
            <a:r>
              <a:rPr lang="es-SV" b="1" dirty="0" smtClean="0"/>
              <a:t>óvulo.</a:t>
            </a:r>
            <a:r>
              <a:rPr lang="es-SV" dirty="0" smtClean="0"/>
              <a:t> </a:t>
            </a:r>
          </a:p>
          <a:p>
            <a:r>
              <a:rPr lang="es-SV" dirty="0" smtClean="0"/>
              <a:t>El gameto masculino de los vegetales se llama </a:t>
            </a:r>
            <a:r>
              <a:rPr lang="es-SV" b="1" dirty="0" smtClean="0"/>
              <a:t>anterozoide</a:t>
            </a:r>
            <a:r>
              <a:rPr lang="es-SV" dirty="0" smtClean="0"/>
              <a:t> y el de los animales, </a:t>
            </a:r>
            <a:r>
              <a:rPr lang="es-SV" b="1" dirty="0" smtClean="0"/>
              <a:t>espermatozoides.</a:t>
            </a:r>
            <a:endParaRPr lang="es-SV"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116632"/>
            <a:ext cx="8153400" cy="5619328"/>
          </a:xfrm>
        </p:spPr>
        <p:txBody>
          <a:bodyPr>
            <a:noAutofit/>
          </a:bodyPr>
          <a:lstStyle/>
          <a:p>
            <a:pPr>
              <a:buNone/>
            </a:pPr>
            <a:r>
              <a:rPr lang="es-SV" sz="2400" b="1" dirty="0" smtClean="0"/>
              <a:t>Anomalías cromosómicas</a:t>
            </a:r>
            <a:endParaRPr lang="es-SV" sz="2400" dirty="0" smtClean="0"/>
          </a:p>
          <a:p>
            <a:r>
              <a:rPr lang="es-SV" sz="2400" dirty="0" smtClean="0"/>
              <a:t>Gracias a los genes que están en los cromosomas, los padres pueden transmitir las características hereditarias de una generación a otra, mediante la reproducción. Sin embargo, durante este proceso pueden ocurrir algunas anomalías en los genes de los cromosomas y provocar graves padecimientos en los nuevos descendientes. En algunos casos, esto ocurre debido a mutaciones que sufren los cromosomas</a:t>
            </a:r>
            <a:r>
              <a:rPr lang="es-SV" sz="2400" dirty="0" smtClean="0"/>
              <a:t>.</a:t>
            </a:r>
            <a:r>
              <a:rPr lang="es-SV" sz="2400" b="1" dirty="0" smtClean="0"/>
              <a:t> </a:t>
            </a:r>
            <a:endParaRPr lang="es-SV" sz="2400" dirty="0" smtClean="0"/>
          </a:p>
          <a:p>
            <a:pPr>
              <a:buNone/>
            </a:pPr>
            <a:r>
              <a:rPr lang="es-SV" sz="2400" b="1" dirty="0" smtClean="0"/>
              <a:t>Mutaciones</a:t>
            </a:r>
            <a:endParaRPr lang="es-SV" sz="2400" dirty="0" smtClean="0"/>
          </a:p>
          <a:p>
            <a:r>
              <a:rPr lang="es-SV" sz="2400" dirty="0" smtClean="0"/>
              <a:t>Una mutación es una alteración o cambio que se presenta en la composición normal del ADN que conforman los </a:t>
            </a:r>
            <a:r>
              <a:rPr lang="es-SV" sz="2400" dirty="0" smtClean="0"/>
              <a:t>cromosomas. </a:t>
            </a:r>
            <a:r>
              <a:rPr lang="es-SV" sz="2400" b="1" dirty="0" smtClean="0"/>
              <a:t>Las </a:t>
            </a:r>
            <a:r>
              <a:rPr lang="es-SV" sz="2400" b="1" dirty="0" smtClean="0"/>
              <a:t>mutaciones pueden ser espontáneas o inducidas.</a:t>
            </a:r>
            <a:endParaRPr lang="es-SV" sz="2400" dirty="0" smtClean="0"/>
          </a:p>
          <a:p>
            <a:r>
              <a:rPr lang="es-SV" sz="2400" dirty="0" smtClean="0"/>
              <a:t>Las mutaciones espontáneas son aquellas que surgen como consecuencia de errores durante el proceso de replicación del propio ADN en la división de la célula</a:t>
            </a:r>
            <a:r>
              <a:rPr lang="es-SV" sz="2400" dirty="0" smtClean="0"/>
              <a:t>.</a:t>
            </a:r>
            <a:endParaRPr lang="es-SV"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SV" b="1" dirty="0" smtClean="0"/>
              <a:t>Síndromes de Down, Turner y </a:t>
            </a:r>
            <a:r>
              <a:rPr lang="es-SV" b="1" dirty="0" smtClean="0"/>
              <a:t>Klinefelter</a:t>
            </a:r>
            <a:endParaRPr lang="es-SV" dirty="0"/>
          </a:p>
        </p:txBody>
      </p:sp>
      <p:sp>
        <p:nvSpPr>
          <p:cNvPr id="3" name="2 Marcador de contenido"/>
          <p:cNvSpPr>
            <a:spLocks noGrp="1"/>
          </p:cNvSpPr>
          <p:nvPr>
            <p:ph sz="quarter" idx="1"/>
          </p:nvPr>
        </p:nvSpPr>
        <p:spPr/>
        <p:txBody>
          <a:bodyPr/>
          <a:lstStyle/>
          <a:p>
            <a:r>
              <a:rPr lang="es-SV" dirty="0" smtClean="0"/>
              <a:t>Entre los padecimientos genéticos que pueden causar las mutaciones se encuentran: los síndromes de Down, Turner y Klinefelter, así como el albinismo</a:t>
            </a:r>
            <a:endParaRPr lang="es-SV"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smtClean="0"/>
              <a:t>Síndrome de </a:t>
            </a:r>
            <a:r>
              <a:rPr lang="es-SV" b="1" dirty="0" smtClean="0"/>
              <a:t>Down</a:t>
            </a:r>
            <a:endParaRPr lang="es-SV" dirty="0"/>
          </a:p>
        </p:txBody>
      </p:sp>
      <p:sp>
        <p:nvSpPr>
          <p:cNvPr id="3" name="2 Marcador de contenido"/>
          <p:cNvSpPr>
            <a:spLocks noGrp="1"/>
          </p:cNvSpPr>
          <p:nvPr>
            <p:ph sz="quarter" idx="1"/>
          </p:nvPr>
        </p:nvSpPr>
        <p:spPr>
          <a:xfrm>
            <a:off x="612648" y="1412776"/>
            <a:ext cx="8153400" cy="5184576"/>
          </a:xfrm>
        </p:spPr>
        <p:txBody>
          <a:bodyPr>
            <a:normAutofit fontScale="85000" lnSpcReduction="20000"/>
          </a:bodyPr>
          <a:lstStyle/>
          <a:p>
            <a:r>
              <a:rPr lang="es-SV" dirty="0" smtClean="0"/>
              <a:t>El </a:t>
            </a:r>
            <a:r>
              <a:rPr lang="es-SV" dirty="0" smtClean="0"/>
              <a:t>síndrome de Down es una afección congénita bastante frecuente, sobre todo en los hijos e hijas de las mujeres mayores de 40 años.</a:t>
            </a:r>
          </a:p>
          <a:p>
            <a:r>
              <a:rPr lang="es-SV" dirty="0" smtClean="0"/>
              <a:t>Las personas con este síndrome se caracterizan por retraso mental de moderado a grave y por un conjunto de rasgos físicos típicos, como baja estatura, cabeza pequeña y redondeada, palmas de la mano con único pliegue y los ojos oblicuos parecidos a los de la raza mongólica.</a:t>
            </a:r>
          </a:p>
          <a:p>
            <a:r>
              <a:rPr lang="es-SV" dirty="0" smtClean="0"/>
              <a:t>El síndrome de Down es causado por una alteración genética llamada </a:t>
            </a:r>
            <a:r>
              <a:rPr lang="es-SV" b="1" dirty="0" smtClean="0"/>
              <a:t>trisomía 21. </a:t>
            </a:r>
            <a:r>
              <a:rPr lang="es-SV" dirty="0" smtClean="0"/>
              <a:t>Esta anomalía ocurre cuando los cromosomas del par 21 no se separan durante la división celular o meiosis, cuando se está formando el óvulo o, en algunos casos, el espermatozoide. Esto quiere decir que ambos cromosomas permanecen juntos, y en lugar de ser una célula haploide (n) con 23 cromosomas, será un óvulo o espermatozoide anormal con</a:t>
            </a:r>
            <a:r>
              <a:rPr lang="es-SV" b="1" dirty="0" smtClean="0"/>
              <a:t> 24 cromosomas</a:t>
            </a:r>
            <a:endParaRPr lang="es-SV"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smtClean="0"/>
              <a:t>Síndrome de </a:t>
            </a:r>
            <a:r>
              <a:rPr lang="es-SV" b="1" dirty="0" smtClean="0"/>
              <a:t>Turner</a:t>
            </a:r>
            <a:endParaRPr lang="es-SV" dirty="0"/>
          </a:p>
        </p:txBody>
      </p:sp>
      <p:sp>
        <p:nvSpPr>
          <p:cNvPr id="3" name="2 Marcador de contenido"/>
          <p:cNvSpPr>
            <a:spLocks noGrp="1"/>
          </p:cNvSpPr>
          <p:nvPr>
            <p:ph sz="quarter" idx="1"/>
          </p:nvPr>
        </p:nvSpPr>
        <p:spPr>
          <a:xfrm>
            <a:off x="612648" y="1412776"/>
            <a:ext cx="8153400" cy="5184576"/>
          </a:xfrm>
        </p:spPr>
        <p:txBody>
          <a:bodyPr>
            <a:normAutofit fontScale="85000" lnSpcReduction="20000"/>
          </a:bodyPr>
          <a:lstStyle/>
          <a:p>
            <a:r>
              <a:rPr lang="es-SV" dirty="0" smtClean="0"/>
              <a:t>El </a:t>
            </a:r>
            <a:r>
              <a:rPr lang="es-SV" dirty="0" smtClean="0"/>
              <a:t>síndrome de Turner es un padecimiento que se presenta por </a:t>
            </a:r>
            <a:r>
              <a:rPr lang="es-SV" b="1" dirty="0" smtClean="0"/>
              <a:t>la pérdida o ausencia de un cromosoma sexual X. </a:t>
            </a:r>
            <a:r>
              <a:rPr lang="es-SV" dirty="0" smtClean="0"/>
              <a:t>Durante la división celular que dará lugar al embrión, es posible que ocurra un accidente y se pierda parte o todo el cromosoma X. Si el embarazo sigue adelante, la niña padecerá síndrome de Turner. Este síndrome </a:t>
            </a:r>
            <a:r>
              <a:rPr lang="es-SV" b="1" dirty="0" smtClean="0"/>
              <a:t>no se presenta en niños </a:t>
            </a:r>
            <a:r>
              <a:rPr lang="es-SV" dirty="0" smtClean="0"/>
              <a:t>ya que, si recuerdas, ellos poseen un cromosoma X y el otro Y. Si les falta parte o todo el cromosoma X, no podrán vivir.</a:t>
            </a:r>
          </a:p>
          <a:p>
            <a:r>
              <a:rPr lang="es-SV" dirty="0" smtClean="0"/>
              <a:t>Una de las características que manifiestan las mujeres que padecen esta anomalía es que sus rasgos sexuales se mantienen como las de una niña: presentan ovarios poco desarrollados y no funcionales, no menstrúan y sus glándulas mamarias no se desarrollan. Por eso se dice que padecen </a:t>
            </a:r>
            <a:r>
              <a:rPr lang="es-SV" b="1" dirty="0" smtClean="0"/>
              <a:t>infantilismo sexual</a:t>
            </a:r>
            <a:r>
              <a:rPr lang="es-SV" dirty="0" smtClean="0"/>
              <a:t>.</a:t>
            </a:r>
          </a:p>
          <a:p>
            <a:endParaRPr lang="es-SV"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dirty="0" smtClean="0"/>
              <a:t>Síndrome de </a:t>
            </a:r>
            <a:r>
              <a:rPr lang="es-SV" b="1" dirty="0" smtClean="0"/>
              <a:t>Klinefelter</a:t>
            </a:r>
            <a:endParaRPr lang="es-SV" dirty="0"/>
          </a:p>
        </p:txBody>
      </p:sp>
      <p:sp>
        <p:nvSpPr>
          <p:cNvPr id="3" name="2 Marcador de contenido"/>
          <p:cNvSpPr>
            <a:spLocks noGrp="1"/>
          </p:cNvSpPr>
          <p:nvPr>
            <p:ph sz="quarter" idx="1"/>
          </p:nvPr>
        </p:nvSpPr>
        <p:spPr>
          <a:xfrm>
            <a:off x="612648" y="1412776"/>
            <a:ext cx="8153400" cy="5184576"/>
          </a:xfrm>
        </p:spPr>
        <p:txBody>
          <a:bodyPr>
            <a:normAutofit fontScale="85000" lnSpcReduction="20000"/>
          </a:bodyPr>
          <a:lstStyle/>
          <a:p>
            <a:r>
              <a:rPr lang="es-SV" dirty="0" smtClean="0"/>
              <a:t>Este </a:t>
            </a:r>
            <a:r>
              <a:rPr lang="es-SV" dirty="0" smtClean="0"/>
              <a:t>síndrome afecta </a:t>
            </a:r>
            <a:r>
              <a:rPr lang="es-SV" b="1" dirty="0" smtClean="0"/>
              <a:t>sólo a los varones </a:t>
            </a:r>
            <a:r>
              <a:rPr lang="es-SV" dirty="0" smtClean="0"/>
              <a:t>y, a diferencia del síndrome de Turner, se debe a la</a:t>
            </a:r>
            <a:r>
              <a:rPr lang="es-SV" b="1" dirty="0" smtClean="0"/>
              <a:t> presencia de un cromosoma sexual extra del tipo X</a:t>
            </a:r>
            <a:r>
              <a:rPr lang="es-SV" dirty="0" smtClean="0"/>
              <a:t>. En vez de presentar dos cromosomas XY, los hombres que lo padecen tienen tres cromosomas sexuales: </a:t>
            </a:r>
            <a:r>
              <a:rPr lang="es-SV" b="1" dirty="0" smtClean="0"/>
              <a:t>XXY</a:t>
            </a:r>
            <a:r>
              <a:rPr lang="es-SV" dirty="0" smtClean="0"/>
              <a:t>. Quienes sufren Klinefelter poseen órganos genitales pequeños y no producen espermatozoides. Su apariencia es la de un varón casi normal, pero con tendencia a desarrollar pechos grandes, dificultad en el aprendizaje, infertilidad, escasez de vello facial y corporal y problemas óseos.</a:t>
            </a:r>
          </a:p>
          <a:p>
            <a:r>
              <a:rPr lang="es-SV" dirty="0" smtClean="0"/>
              <a:t>Este síndrome es detectado únicamente cuando el varón entra a la pubertad y comienza a evidenciar las características de un hombre poco desarrollado. En la actualidad, la ciencia brinda la oportunidad de llevar una vida normal, y hasta reproducirse, a quienes lo padecen. Sin embargo, no hay cura.</a:t>
            </a:r>
          </a:p>
          <a:p>
            <a:endParaRPr lang="es-SV"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476672"/>
            <a:ext cx="8153400" cy="5619328"/>
          </a:xfrm>
        </p:spPr>
        <p:txBody>
          <a:bodyPr/>
          <a:lstStyle/>
          <a:p>
            <a:r>
              <a:rPr lang="es-SV" dirty="0" smtClean="0"/>
              <a:t>El proceso de la reproducción sexual es mucho más complicado que la reproducción asexual y constituye también el modo fundamental de reproducción de plantas y animales superiores.</a:t>
            </a:r>
          </a:p>
          <a:p>
            <a:r>
              <a:rPr lang="es-SV" dirty="0" smtClean="0"/>
              <a:t> El proceso de reproducción celular se llama </a:t>
            </a:r>
            <a:r>
              <a:rPr lang="es-SV" b="1" dirty="0" smtClean="0"/>
              <a:t>mitosis</a:t>
            </a:r>
          </a:p>
          <a:p>
            <a:r>
              <a:rPr lang="es-SV" dirty="0" smtClean="0"/>
              <a:t>La mitosis se conoce también con el nombre de </a:t>
            </a:r>
            <a:r>
              <a:rPr lang="es-SV" b="1" dirty="0" smtClean="0"/>
              <a:t>cariocinesis</a:t>
            </a:r>
            <a:r>
              <a:rPr lang="es-SV" dirty="0" smtClean="0"/>
              <a:t>, porque el núcleo se divide después de una serie de transformaciones. La mitosis se presenta en todos los organismos cuyas células tienen núcleo y cromosomas definidos. </a:t>
            </a:r>
            <a:r>
              <a:rPr lang="es-SV" b="1" dirty="0" smtClean="0"/>
              <a:t>Todas las células somáticas de los seres vivos se dividen por mitosis.</a:t>
            </a:r>
            <a:endParaRPr lang="es-S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SV" b="1" i="1" u="sng" dirty="0" smtClean="0"/>
              <a:t>MITOSIS</a:t>
            </a:r>
            <a:endParaRPr lang="es-SV" dirty="0"/>
          </a:p>
        </p:txBody>
      </p:sp>
      <p:sp>
        <p:nvSpPr>
          <p:cNvPr id="3" name="2 Marcador de contenido"/>
          <p:cNvSpPr>
            <a:spLocks noGrp="1"/>
          </p:cNvSpPr>
          <p:nvPr>
            <p:ph sz="quarter" idx="1"/>
          </p:nvPr>
        </p:nvSpPr>
        <p:spPr/>
        <p:txBody>
          <a:bodyPr/>
          <a:lstStyle/>
          <a:p>
            <a:pPr>
              <a:buNone/>
            </a:pPr>
            <a:r>
              <a:rPr lang="es-SV" dirty="0" smtClean="0"/>
              <a:t> Se divide en cuatro fases, que son:</a:t>
            </a:r>
          </a:p>
          <a:p>
            <a:endParaRPr lang="es-SV" dirty="0" smtClean="0"/>
          </a:p>
          <a:p>
            <a:r>
              <a:rPr lang="es-SV" b="1" dirty="0" smtClean="0"/>
              <a:t>a) </a:t>
            </a:r>
            <a:r>
              <a:rPr lang="es-SV" dirty="0" smtClean="0"/>
              <a:t>La Profase o fase preparatoria</a:t>
            </a:r>
          </a:p>
          <a:p>
            <a:r>
              <a:rPr lang="es-SV" b="1" dirty="0" smtClean="0"/>
              <a:t>b) </a:t>
            </a:r>
            <a:r>
              <a:rPr lang="es-SV" dirty="0" smtClean="0"/>
              <a:t>La Metafase o división de la cromatina</a:t>
            </a:r>
          </a:p>
          <a:p>
            <a:r>
              <a:rPr lang="es-SV" b="1" dirty="0" smtClean="0"/>
              <a:t>c) </a:t>
            </a:r>
            <a:r>
              <a:rPr lang="es-SV" dirty="0" smtClean="0"/>
              <a:t>La Anafase o de la distribución de la cromatina</a:t>
            </a:r>
          </a:p>
          <a:p>
            <a:r>
              <a:rPr lang="es-SV" b="1" dirty="0" smtClean="0"/>
              <a:t>d) </a:t>
            </a:r>
            <a:r>
              <a:rPr lang="es-SV" dirty="0" smtClean="0"/>
              <a:t>La Telofase o de la división celular</a:t>
            </a:r>
          </a:p>
          <a:p>
            <a:endParaRPr lang="es-SV"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SV" dirty="0" smtClean="0"/>
              <a:t>Fases de la Mitosis</a:t>
            </a:r>
            <a:endParaRPr lang="es-SV" dirty="0"/>
          </a:p>
        </p:txBody>
      </p:sp>
      <p:sp>
        <p:nvSpPr>
          <p:cNvPr id="3" name="2 Marcador de contenido"/>
          <p:cNvSpPr>
            <a:spLocks noGrp="1"/>
          </p:cNvSpPr>
          <p:nvPr>
            <p:ph sz="quarter" idx="1"/>
          </p:nvPr>
        </p:nvSpPr>
        <p:spPr>
          <a:xfrm>
            <a:off x="612648" y="1600200"/>
            <a:ext cx="4967464" cy="4709120"/>
          </a:xfrm>
        </p:spPr>
        <p:txBody>
          <a:bodyPr>
            <a:normAutofit fontScale="62500" lnSpcReduction="20000"/>
          </a:bodyPr>
          <a:lstStyle/>
          <a:p>
            <a:pPr>
              <a:buNone/>
            </a:pPr>
            <a:r>
              <a:rPr lang="es-SV" b="1" i="1" u="sng" dirty="0" smtClean="0"/>
              <a:t>Profase</a:t>
            </a:r>
            <a:endParaRPr lang="es-SV" dirty="0" smtClean="0"/>
          </a:p>
          <a:p>
            <a:r>
              <a:rPr lang="es-SV" b="1" dirty="0" smtClean="0"/>
              <a:t>1. </a:t>
            </a:r>
            <a:r>
              <a:rPr lang="es-SV" dirty="0" smtClean="0"/>
              <a:t>La cromatina del núcleo se distribuye en partes iguales. </a:t>
            </a:r>
          </a:p>
          <a:p>
            <a:r>
              <a:rPr lang="es-SV" b="1" dirty="0" smtClean="0"/>
              <a:t>2. </a:t>
            </a:r>
            <a:r>
              <a:rPr lang="es-SV" dirty="0" smtClean="0"/>
              <a:t>El centrosoma forma la esfera directriz que constituye  una forma de estrella y se denomina </a:t>
            </a:r>
            <a:r>
              <a:rPr lang="es-SV" b="1" dirty="0" smtClean="0"/>
              <a:t>áster.</a:t>
            </a:r>
          </a:p>
          <a:p>
            <a:r>
              <a:rPr lang="es-SV" b="1" dirty="0" smtClean="0"/>
              <a:t>3. </a:t>
            </a:r>
            <a:r>
              <a:rPr lang="es-SV" dirty="0" smtClean="0"/>
              <a:t>La red cromática se fragmenta en gruesos filamentos de diámetro irregular.</a:t>
            </a:r>
          </a:p>
          <a:p>
            <a:r>
              <a:rPr lang="es-SV" b="1" dirty="0" smtClean="0"/>
              <a:t>4. </a:t>
            </a:r>
            <a:r>
              <a:rPr lang="es-SV" dirty="0" smtClean="0"/>
              <a:t>Cada fragmento es un cromosoma donde se localizan los genes y se acumula el ácido desoxirribonucleico (ADN).</a:t>
            </a:r>
          </a:p>
          <a:p>
            <a:r>
              <a:rPr lang="es-SV" b="1" dirty="0" smtClean="0"/>
              <a:t>5. </a:t>
            </a:r>
            <a:r>
              <a:rPr lang="es-SV" dirty="0" smtClean="0"/>
              <a:t>La esfera directriz se divide en dos, cada una con la mitad del centrosoma que se ha dividido también en dos centriolos y rodeada por su áster propio. Los cromosomas se hacen visibles</a:t>
            </a:r>
          </a:p>
          <a:p>
            <a:r>
              <a:rPr lang="es-SV" b="1" dirty="0" smtClean="0"/>
              <a:t>6. </a:t>
            </a:r>
            <a:r>
              <a:rPr lang="es-SV" dirty="0" smtClean="0"/>
              <a:t>Empieza a desaparecer la membrana nuclear</a:t>
            </a:r>
          </a:p>
          <a:p>
            <a:endParaRPr lang="es-SV" dirty="0"/>
          </a:p>
        </p:txBody>
      </p:sp>
      <p:pic>
        <p:nvPicPr>
          <p:cNvPr id="4" name="3 Imagen"/>
          <p:cNvPicPr/>
          <p:nvPr/>
        </p:nvPicPr>
        <p:blipFill>
          <a:blip r:embed="rId2" cstate="print"/>
          <a:srcRect/>
          <a:stretch>
            <a:fillRect/>
          </a:stretch>
        </p:blipFill>
        <p:spPr bwMode="auto">
          <a:xfrm>
            <a:off x="5580112" y="1988840"/>
            <a:ext cx="3347864" cy="3124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2648" y="1600200"/>
            <a:ext cx="4607424" cy="4495800"/>
          </a:xfrm>
        </p:spPr>
        <p:txBody>
          <a:bodyPr>
            <a:normAutofit fontScale="92500" lnSpcReduction="20000"/>
          </a:bodyPr>
          <a:lstStyle/>
          <a:p>
            <a:pPr>
              <a:buNone/>
            </a:pPr>
            <a:r>
              <a:rPr lang="es-SV" b="1" i="1" u="sng" dirty="0" smtClean="0"/>
              <a:t>Metafase</a:t>
            </a:r>
            <a:endParaRPr lang="es-SV" dirty="0" smtClean="0"/>
          </a:p>
          <a:p>
            <a:r>
              <a:rPr lang="es-SV" dirty="0" smtClean="0"/>
              <a:t>Al estar formado el huso acromático y las esferas atractivas en sus polos, los cromosomas se orientan por el centrómero y se colocan perpendicularmente al eje del huso acromático, con los vértices dirigidos hacia el centro y formando la placa ecuatorial. Este período es muy corto.</a:t>
            </a:r>
          </a:p>
          <a:p>
            <a:endParaRPr lang="es-SV" dirty="0"/>
          </a:p>
        </p:txBody>
      </p:sp>
      <p:pic>
        <p:nvPicPr>
          <p:cNvPr id="7" name="6 Imagen"/>
          <p:cNvPicPr/>
          <p:nvPr/>
        </p:nvPicPr>
        <p:blipFill>
          <a:blip r:embed="rId2" cstate="print"/>
          <a:srcRect/>
          <a:stretch>
            <a:fillRect/>
          </a:stretch>
        </p:blipFill>
        <p:spPr bwMode="auto">
          <a:xfrm>
            <a:off x="5580112" y="2060848"/>
            <a:ext cx="3384376" cy="32403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sp>
        <p:nvSpPr>
          <p:cNvPr id="3" name="2 Marcador de contenido"/>
          <p:cNvSpPr>
            <a:spLocks noGrp="1"/>
          </p:cNvSpPr>
          <p:nvPr>
            <p:ph sz="quarter" idx="1"/>
          </p:nvPr>
        </p:nvSpPr>
        <p:spPr>
          <a:xfrm>
            <a:off x="612648" y="1600200"/>
            <a:ext cx="4319392" cy="4495800"/>
          </a:xfrm>
        </p:spPr>
        <p:txBody>
          <a:bodyPr>
            <a:normAutofit fontScale="85000" lnSpcReduction="10000"/>
          </a:bodyPr>
          <a:lstStyle/>
          <a:p>
            <a:pPr>
              <a:buNone/>
            </a:pPr>
            <a:r>
              <a:rPr lang="es-SV" b="1" i="1" u="sng" dirty="0" smtClean="0"/>
              <a:t>Anafase</a:t>
            </a:r>
            <a:endParaRPr lang="es-SV" dirty="0" smtClean="0"/>
          </a:p>
          <a:p>
            <a:r>
              <a:rPr lang="es-SV" dirty="0" smtClean="0"/>
              <a:t>En esta fase se completa la división o escisión longitudinal, separándose las dos cromátidas que forman dos cromosomas independientes.</a:t>
            </a:r>
          </a:p>
          <a:p>
            <a:r>
              <a:rPr lang="es-SV" dirty="0" smtClean="0"/>
              <a:t>Los cromosomas emigran a los polos de la célula y rodean al centriolo respectivo, para lo cual los centrómeros siguen las fibras del huso</a:t>
            </a:r>
          </a:p>
          <a:p>
            <a:endParaRPr lang="es-SV" dirty="0"/>
          </a:p>
        </p:txBody>
      </p:sp>
      <p:pic>
        <p:nvPicPr>
          <p:cNvPr id="4" name="3 Imagen"/>
          <p:cNvPicPr/>
          <p:nvPr/>
        </p:nvPicPr>
        <p:blipFill>
          <a:blip r:embed="rId2" cstate="print"/>
          <a:srcRect/>
          <a:stretch>
            <a:fillRect/>
          </a:stretch>
        </p:blipFill>
        <p:spPr bwMode="auto">
          <a:xfrm>
            <a:off x="5220072" y="2060848"/>
            <a:ext cx="3528392" cy="360732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sp>
        <p:nvSpPr>
          <p:cNvPr id="3" name="2 Marcador de contenido"/>
          <p:cNvSpPr>
            <a:spLocks noGrp="1"/>
          </p:cNvSpPr>
          <p:nvPr>
            <p:ph sz="quarter" idx="1"/>
          </p:nvPr>
        </p:nvSpPr>
        <p:spPr>
          <a:xfrm>
            <a:off x="612648" y="1600200"/>
            <a:ext cx="4679432" cy="4495800"/>
          </a:xfrm>
        </p:spPr>
        <p:txBody>
          <a:bodyPr>
            <a:normAutofit fontScale="77500" lnSpcReduction="20000"/>
          </a:bodyPr>
          <a:lstStyle/>
          <a:p>
            <a:pPr>
              <a:buNone/>
            </a:pPr>
            <a:r>
              <a:rPr lang="es-SV" b="1" i="1" u="sng" dirty="0" smtClean="0"/>
              <a:t>Telofase</a:t>
            </a:r>
            <a:endParaRPr lang="es-SV" dirty="0" smtClean="0"/>
          </a:p>
          <a:p>
            <a:r>
              <a:rPr lang="es-SV" b="1" dirty="0" smtClean="0"/>
              <a:t>1. </a:t>
            </a:r>
            <a:r>
              <a:rPr lang="es-SV" dirty="0" smtClean="0"/>
              <a:t>Los cromosomas se aglomeran alrededor del centriolo o áster y se unen o sellan, formando el filamento cromático.</a:t>
            </a:r>
          </a:p>
          <a:p>
            <a:r>
              <a:rPr lang="es-SV" b="1" dirty="0" smtClean="0"/>
              <a:t>2. </a:t>
            </a:r>
            <a:r>
              <a:rPr lang="es-SV" dirty="0" smtClean="0"/>
              <a:t>Reaparecen la membrana nuclear, el nucléolo y la cariolinfa. El citoplasma se estrecha cada vez más por estrangulación y en el ecuador se precipita gran cantidad de corpúsculo, formando una doble membrana que se llama placa intermediaria.</a:t>
            </a:r>
          </a:p>
          <a:p>
            <a:r>
              <a:rPr lang="es-SV" b="1" dirty="0" smtClean="0"/>
              <a:t>3. </a:t>
            </a:r>
            <a:r>
              <a:rPr lang="es-SV" dirty="0" smtClean="0"/>
              <a:t>El citoplasma termina de dividirse, originando dos células hijas</a:t>
            </a:r>
            <a:endParaRPr lang="es-SV" dirty="0"/>
          </a:p>
        </p:txBody>
      </p:sp>
      <p:pic>
        <p:nvPicPr>
          <p:cNvPr id="4" name="3 Imagen"/>
          <p:cNvPicPr/>
          <p:nvPr/>
        </p:nvPicPr>
        <p:blipFill>
          <a:blip r:embed="rId2" cstate="print"/>
          <a:srcRect/>
          <a:stretch>
            <a:fillRect/>
          </a:stretch>
        </p:blipFill>
        <p:spPr bwMode="auto">
          <a:xfrm>
            <a:off x="5364088" y="1916832"/>
            <a:ext cx="3240360" cy="381642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1118</TotalTime>
  <Words>3033</Words>
  <Application>Microsoft Office PowerPoint</Application>
  <PresentationFormat>Presentación en pantalla (4:3)</PresentationFormat>
  <Paragraphs>130</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Intermedio</vt:lpstr>
      <vt:lpstr>LA CÉLULA  </vt:lpstr>
      <vt:lpstr>La Reproducción celular</vt:lpstr>
      <vt:lpstr>Reproducción Sexual</vt:lpstr>
      <vt:lpstr>Diapositiva 4</vt:lpstr>
      <vt:lpstr>MITOSIS</vt:lpstr>
      <vt:lpstr>Fases de la Mitosis</vt:lpstr>
      <vt:lpstr>Diapositiva 7</vt:lpstr>
      <vt:lpstr>Diapositiva 8</vt:lpstr>
      <vt:lpstr>Diapositiva 9</vt:lpstr>
      <vt:lpstr>MEIOSIS</vt:lpstr>
      <vt:lpstr>Diapositiva 11</vt:lpstr>
      <vt:lpstr>Diapositiva 12</vt:lpstr>
      <vt:lpstr>Diapositiva 13</vt:lpstr>
      <vt:lpstr>Diapositiva 14</vt:lpstr>
      <vt:lpstr>Diapositiva 15</vt:lpstr>
      <vt:lpstr>Diapositiva 16</vt:lpstr>
      <vt:lpstr>Diapositiva 17</vt:lpstr>
      <vt:lpstr>Diapositiva 18</vt:lpstr>
      <vt:lpstr>Genética</vt:lpstr>
      <vt:lpstr>ADN</vt:lpstr>
      <vt:lpstr>Duplicación, transcripción y traducción del ADN</vt:lpstr>
      <vt:lpstr>Diapositiva 22</vt:lpstr>
      <vt:lpstr>Diapositiva 23</vt:lpstr>
      <vt:lpstr>Genética humana: La herencia</vt:lpstr>
      <vt:lpstr>Diapositiva 25</vt:lpstr>
      <vt:lpstr>Diapositiva 26</vt:lpstr>
      <vt:lpstr>Características ligadas al sexo</vt:lpstr>
      <vt:lpstr>Tipos sanguíneos y pruebas de paternidad</vt:lpstr>
      <vt:lpstr>Prueba de paternidad</vt:lpstr>
      <vt:lpstr>Diapositiva 30</vt:lpstr>
      <vt:lpstr>Síndromes de Down, Turner y Klinefelter</vt:lpstr>
      <vt:lpstr>Síndrome de Down</vt:lpstr>
      <vt:lpstr>Síndrome de Turner</vt:lpstr>
      <vt:lpstr>Síndrome de Klinefelter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PEDAGOGIA SOCIAL  DEL CESF</dc:title>
  <dc:creator>MIGUEL</dc:creator>
  <cp:lastModifiedBy>MIGUEL</cp:lastModifiedBy>
  <cp:revision>97</cp:revision>
  <dcterms:created xsi:type="dcterms:W3CDTF">2013-03-05T14:43:46Z</dcterms:created>
  <dcterms:modified xsi:type="dcterms:W3CDTF">2014-07-21T03:43:22Z</dcterms:modified>
</cp:coreProperties>
</file>